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UI/images/logo.png" ContentType="image/.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e9a4faa1d4ad4669" Type="http://schemas.microsoft.com/office/2007/relationships/ui/extensibility" Target="customUI/customUI14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7"/>
  </p:notesMasterIdLst>
  <p:sldIdLst>
    <p:sldId id="256" r:id="rId5"/>
    <p:sldId id="262" r:id="rId6"/>
    <p:sldId id="350" r:id="rId7"/>
    <p:sldId id="353" r:id="rId8"/>
    <p:sldId id="352" r:id="rId9"/>
    <p:sldId id="351" r:id="rId10"/>
    <p:sldId id="383" r:id="rId11"/>
    <p:sldId id="384" r:id="rId12"/>
    <p:sldId id="385" r:id="rId13"/>
    <p:sldId id="386" r:id="rId14"/>
    <p:sldId id="387" r:id="rId15"/>
    <p:sldId id="388" r:id="rId16"/>
    <p:sldId id="389" r:id="rId17"/>
    <p:sldId id="390" r:id="rId18"/>
    <p:sldId id="391" r:id="rId19"/>
    <p:sldId id="392" r:id="rId20"/>
    <p:sldId id="393" r:id="rId21"/>
    <p:sldId id="394" r:id="rId22"/>
    <p:sldId id="395" r:id="rId23"/>
    <p:sldId id="396" r:id="rId24"/>
    <p:sldId id="397" r:id="rId25"/>
    <p:sldId id="398" r:id="rId26"/>
    <p:sldId id="399" r:id="rId27"/>
    <p:sldId id="400" r:id="rId28"/>
    <p:sldId id="401" r:id="rId29"/>
    <p:sldId id="402" r:id="rId30"/>
    <p:sldId id="403" r:id="rId31"/>
    <p:sldId id="404" r:id="rId32"/>
    <p:sldId id="405" r:id="rId33"/>
    <p:sldId id="406" r:id="rId34"/>
    <p:sldId id="407" r:id="rId35"/>
    <p:sldId id="408" r:id="rId36"/>
    <p:sldId id="409" r:id="rId37"/>
    <p:sldId id="410" r:id="rId38"/>
    <p:sldId id="411" r:id="rId39"/>
    <p:sldId id="412" r:id="rId40"/>
    <p:sldId id="413" r:id="rId41"/>
    <p:sldId id="414" r:id="rId42"/>
    <p:sldId id="415" r:id="rId43"/>
    <p:sldId id="416" r:id="rId44"/>
    <p:sldId id="417" r:id="rId45"/>
    <p:sldId id="349" r:id="rId46"/>
  </p:sldIdLst>
  <p:sldSz cx="18295938" cy="10290175"/>
  <p:notesSz cx="6858000" cy="9144000"/>
  <p:defaultTextStyle>
    <a:defPPr>
      <a:defRPr lang="de-DE"/>
    </a:defPPr>
    <a:lvl1pPr marL="0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1pPr>
    <a:lvl2pPr marL="670190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2pPr>
    <a:lvl3pPr marL="1340375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3pPr>
    <a:lvl4pPr marL="2010565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4pPr>
    <a:lvl5pPr marL="2680752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5pPr>
    <a:lvl6pPr marL="3350942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6pPr>
    <a:lvl7pPr marL="4021129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7pPr>
    <a:lvl8pPr marL="4691317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8pPr>
    <a:lvl9pPr marL="5361506" algn="l" defTabSz="1340375" rtl="0" eaLnBrk="1" latinLnBrk="0" hangingPunct="1">
      <a:defRPr sz="263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2478B07-9098-4F48-BF99-F30F40DAE1FF}">
          <p14:sldIdLst>
            <p14:sldId id="256"/>
            <p14:sldId id="262"/>
            <p14:sldId id="350"/>
            <p14:sldId id="353"/>
            <p14:sldId id="352"/>
            <p14:sldId id="351"/>
          </p14:sldIdLst>
        </p14:section>
        <p14:section name="Application Load Balancers" id="{54332739-8B50-4DA6-96AE-0D4F8D4FEECB}">
          <p14:sldIdLst>
            <p14:sldId id="383"/>
            <p14:sldId id="384"/>
            <p14:sldId id="385"/>
            <p14:sldId id="386"/>
            <p14:sldId id="387"/>
          </p14:sldIdLst>
        </p14:section>
        <p14:section name="Content Delivery Networks" id="{EEC64302-E7B6-44C0-A82C-1A013FEA6C21}">
          <p14:sldIdLst>
            <p14:sldId id="388"/>
            <p14:sldId id="389"/>
            <p14:sldId id="390"/>
            <p14:sldId id="391"/>
            <p14:sldId id="392"/>
            <p14:sldId id="393"/>
            <p14:sldId id="394"/>
          </p14:sldIdLst>
        </p14:section>
        <p14:section name="Object Storage" id="{6C62C4A4-4863-4FFC-A2D2-446B6E16C064}">
          <p14:sldIdLst>
            <p14:sldId id="395"/>
            <p14:sldId id="396"/>
            <p14:sldId id="397"/>
            <p14:sldId id="398"/>
            <p14:sldId id="399"/>
          </p14:sldIdLst>
        </p14:section>
        <p14:section name="Databases as a Service" id="{3AC8CDE2-5D29-4C80-833F-E2ADF711EB1D}">
          <p14:sldIdLst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</p14:sldIdLst>
        </p14:section>
        <p14:section name="Functions as a Service" id="{A9D49185-064A-4008-8BED-C88E78407935}">
          <p14:sldIdLst>
            <p14:sldId id="410"/>
            <p14:sldId id="411"/>
          </p14:sldIdLst>
        </p14:section>
        <p14:section name="Containers as a Service" id="{97A4688E-4464-4FB5-925E-507463D2BCFF}">
          <p14:sldIdLst>
            <p14:sldId id="412"/>
            <p14:sldId id="413"/>
          </p14:sldIdLst>
        </p14:section>
        <p14:section name="Stream Processing" id="{92906138-89EE-4D0D-9F0B-35E944D8F0DC}">
          <p14:sldIdLst>
            <p14:sldId id="414"/>
            <p14:sldId id="415"/>
          </p14:sldIdLst>
        </p14:section>
        <p14:section name="Deployment Pipelines" id="{07E63205-3E04-4ED8-920B-9CE4EE66FF9C}">
          <p14:sldIdLst>
            <p14:sldId id="416"/>
            <p14:sldId id="417"/>
          </p14:sldIdLst>
        </p14:section>
        <p14:section name="Thank You" id="{6F59D814-2F83-4EBC-897F-DFEF4D56C557}">
          <p14:sldIdLst>
            <p14:sldId id="3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42" userDrawn="1">
          <p15:clr>
            <a:srgbClr val="A4A3A4"/>
          </p15:clr>
        </p15:guide>
        <p15:guide id="2" pos="57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sztor Janos" initials="PJ" lastIdx="1" clrIdx="0">
    <p:extLst>
      <p:ext uri="{19B8F6BF-5375-455C-9EA6-DF929625EA0E}">
        <p15:presenceInfo xmlns:p15="http://schemas.microsoft.com/office/powerpoint/2012/main" userId="Pasztor Jano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596"/>
    <a:srgbClr val="A2BB0A"/>
    <a:srgbClr val="F18800"/>
    <a:srgbClr val="006EB7"/>
    <a:srgbClr val="4E89BA"/>
    <a:srgbClr val="404040"/>
    <a:srgbClr val="BFBFBF"/>
    <a:srgbClr val="4A4D53"/>
    <a:srgbClr val="00A8AC"/>
    <a:srgbClr val="00A1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1" autoAdjust="0"/>
    <p:restoredTop sz="97474" autoAdjust="0"/>
  </p:normalViewPr>
  <p:slideViewPr>
    <p:cSldViewPr snapToGrid="0" showGuides="1">
      <p:cViewPr varScale="1">
        <p:scale>
          <a:sx n="100" d="100"/>
          <a:sy n="100" d="100"/>
        </p:scale>
        <p:origin x="88" y="240"/>
      </p:cViewPr>
      <p:guideLst>
        <p:guide orient="horz" pos="3242"/>
        <p:guide pos="5763"/>
      </p:guideLst>
    </p:cSldViewPr>
  </p:slideViewPr>
  <p:outlineViewPr>
    <p:cViewPr>
      <p:scale>
        <a:sx n="33" d="100"/>
        <a:sy n="33" d="100"/>
      </p:scale>
      <p:origin x="0" y="-2632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111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4.gif>
</file>

<file path=ppt/media/image5.gi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01AE6-A548-4B53-B7AF-2C216BF6FDEC}" type="datetimeFigureOut">
              <a:rPr lang="de-AT" smtClean="0"/>
              <a:t>13.09.2020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AB911-885E-4668-8C6E-9562ABF6240B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425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1pPr>
    <a:lvl2pPr marL="670190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2pPr>
    <a:lvl3pPr marL="1340375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3pPr>
    <a:lvl4pPr marL="2010565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4pPr>
    <a:lvl5pPr marL="2680752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5pPr>
    <a:lvl6pPr marL="3350942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6pPr>
    <a:lvl7pPr marL="4021129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7pPr>
    <a:lvl8pPr marL="4691317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8pPr>
    <a:lvl9pPr marL="5361506" algn="l" defTabSz="1340375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effectLst/>
                <a:latin typeface="Verdana" panose="020B0604030504040204" pitchFamily="34" charset="0"/>
              </a:rPr>
              <a:t>Introduction to the Cloud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0733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49208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3AB911-885E-4668-8C6E-9562ABF6240B}" type="slidenum">
              <a:rPr lang="de-AT" smtClean="0"/>
              <a:t>42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85980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13741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4" userDrawn="1">
          <p15:clr>
            <a:srgbClr val="FBAE40"/>
          </p15:clr>
        </p15:guide>
        <p15:guide id="2" pos="5763" userDrawn="1">
          <p15:clr>
            <a:srgbClr val="FBAE40"/>
          </p15:clr>
        </p15:guide>
        <p15:guide id="3" pos="11139" userDrawn="1">
          <p15:clr>
            <a:srgbClr val="FBAE40"/>
          </p15:clr>
        </p15:guide>
        <p15:guide id="4" orient="horz" pos="3240" userDrawn="1">
          <p15:clr>
            <a:srgbClr val="FBAE40"/>
          </p15:clr>
        </p15:guide>
        <p15:guide id="7" orient="horz" pos="1200" userDrawn="1">
          <p15:clr>
            <a:srgbClr val="FBAE40"/>
          </p15:clr>
        </p15:guide>
        <p15:guide id="8" orient="horz" pos="2108" userDrawn="1">
          <p15:clr>
            <a:srgbClr val="FBAE40"/>
          </p15:clr>
        </p15:guide>
        <p15:guide id="9" orient="horz" pos="165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" y="0"/>
            <a:ext cx="18295234" cy="1029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381339"/>
            <a:ext cx="8205494" cy="590931"/>
          </a:xfrm>
        </p:spPr>
        <p:txBody>
          <a:bodyPr/>
          <a:lstStyle>
            <a:lvl1pPr>
              <a:defRPr lang="de-AT" sz="36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834211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8">
          <p15:clr>
            <a:srgbClr val="FBAE40"/>
          </p15:clr>
        </p15:guide>
        <p15:guide id="2" orient="horz" pos="4650">
          <p15:clr>
            <a:srgbClr val="FBAE40"/>
          </p15:clr>
        </p15:guide>
        <p15:guide id="3" orient="horz" pos="5872">
          <p15:clr>
            <a:srgbClr val="FBAE40"/>
          </p15:clr>
        </p15:guide>
        <p15:guide id="4" orient="horz" pos="392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383845" y="12598399"/>
            <a:ext cx="4425800" cy="7366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09650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872">
          <p15:clr>
            <a:srgbClr val="FBAE40"/>
          </p15:clr>
        </p15:guide>
        <p15:guide id="2" orient="horz" pos="605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906155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- Engine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9587" cy="10286999"/>
          </a:xfrm>
          <a:prstGeom prst="rect">
            <a:avLst/>
          </a:prstGeom>
        </p:spPr>
      </p:pic>
      <p:pic>
        <p:nvPicPr>
          <p:cNvPr id="7" name="Grafik 6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E6BB59F8-1846-4345-B32C-6B90C7F14B2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9587" cy="10286999"/>
          </a:xfrm>
          <a:prstGeom prst="rect">
            <a:avLst/>
          </a:prstGeom>
        </p:spPr>
      </p:pic>
      <p:sp>
        <p:nvSpPr>
          <p:cNvPr id="5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05197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2" userDrawn="1">
          <p15:clr>
            <a:srgbClr val="FBAE40"/>
          </p15:clr>
        </p15:guide>
        <p15:guide id="2" pos="5763" userDrawn="1">
          <p15:clr>
            <a:srgbClr val="FBAE40"/>
          </p15:clr>
        </p15:guide>
        <p15:guide id="3" pos="1113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FH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3" y="2289600"/>
            <a:ext cx="17037217" cy="701731"/>
          </a:xfrm>
        </p:spPr>
        <p:txBody>
          <a:bodyPr/>
          <a:lstStyle>
            <a:lvl1pPr>
              <a:defRPr lang="de-DE" sz="44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218" y="3384000"/>
            <a:ext cx="15237059" cy="602035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600">
                <a:solidFill>
                  <a:schemeClr val="bg1"/>
                </a:solidFill>
              </a:defRPr>
            </a:lvl3pPr>
            <a:lvl4pPr>
              <a:defRPr sz="3600">
                <a:solidFill>
                  <a:schemeClr val="bg1"/>
                </a:solidFill>
              </a:defRPr>
            </a:lvl4pPr>
            <a:lvl5pPr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04E2E1A-8DC9-42DC-963F-859DB6D66120}"/>
              </a:ext>
            </a:extLst>
          </p:cNvPr>
          <p:cNvCxnSpPr/>
          <p:nvPr userDrawn="1"/>
        </p:nvCxnSpPr>
        <p:spPr>
          <a:xfrm>
            <a:off x="3151764" y="9404355"/>
            <a:ext cx="0" cy="297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27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weiß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1" y="2289600"/>
            <a:ext cx="17023568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0219" y="3384003"/>
            <a:ext cx="15223409" cy="6142137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8496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778529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6147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383845" y="12598399"/>
            <a:ext cx="4425800" cy="7366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144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872" userDrawn="1">
          <p15:clr>
            <a:srgbClr val="FBAE40"/>
          </p15:clr>
        </p15:guide>
        <p15:guide id="2" orient="horz" pos="605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5" name="Diagrammplatzhalter 4">
            <a:extLst>
              <a:ext uri="{FF2B5EF4-FFF2-40B4-BE49-F238E27FC236}">
                <a16:creationId xmlns:a16="http://schemas.microsoft.com/office/drawing/2014/main" id="{072CAFA5-82DE-42E8-AA70-A46D80D8F2AA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1656145" y="1800003"/>
            <a:ext cx="16102792" cy="733133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endParaRPr lang="de-AT" dirty="0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3F3CC8DB-CB69-4880-9506-69AA3571545C}"/>
              </a:ext>
            </a:extLst>
          </p:cNvPr>
          <p:cNvSpPr txBox="1"/>
          <p:nvPr userDrawn="1"/>
        </p:nvSpPr>
        <p:spPr>
          <a:xfrm>
            <a:off x="801533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063860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65" y="716518"/>
            <a:ext cx="17038873" cy="701731"/>
          </a:xfrm>
        </p:spPr>
        <p:txBody>
          <a:bodyPr/>
          <a:lstStyle>
            <a:lvl1pPr>
              <a:defRPr sz="44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13642678" y="9338064"/>
            <a:ext cx="4116257" cy="384978"/>
          </a:xfrm>
          <a:prstGeom prst="rect">
            <a:avLst/>
          </a:prstGeom>
        </p:spPr>
        <p:txBody>
          <a:bodyPr vert="horz" lIns="182880" tIns="91440" rIns="182880" bIns="9144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1302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1302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778529" y="9338063"/>
            <a:ext cx="6196506" cy="292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3405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302" b="1" dirty="0">
                <a:solidFill>
                  <a:srgbClr val="4A4D53"/>
                </a:solidFill>
              </a:rPr>
              <a:t>FH Campus Wien </a:t>
            </a:r>
            <a:r>
              <a:rPr lang="de-AT" sz="1300" dirty="0">
                <a:solidFill>
                  <a:srgbClr val="4A4D53"/>
                </a:solidFill>
              </a:rPr>
              <a:t>| Engineering | Cloud Computing</a:t>
            </a:r>
            <a:endParaRPr lang="de-AT" sz="1300" dirty="0"/>
          </a:p>
        </p:txBody>
      </p:sp>
    </p:spTree>
    <p:extLst>
      <p:ext uri="{BB962C8B-B14F-4D97-AF65-F5344CB8AC3E}">
        <p14:creationId xmlns:p14="http://schemas.microsoft.com/office/powerpoint/2010/main" val="1375392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5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" y="0"/>
            <a:ext cx="18295234" cy="102901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381339"/>
            <a:ext cx="8205494" cy="590931"/>
          </a:xfrm>
        </p:spPr>
        <p:txBody>
          <a:bodyPr/>
          <a:lstStyle>
            <a:lvl1pPr>
              <a:defRPr lang="de-AT" sz="36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76845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8" userDrawn="1">
          <p15:clr>
            <a:srgbClr val="FBAE40"/>
          </p15:clr>
        </p15:guide>
        <p15:guide id="2" orient="horz" pos="4650" userDrawn="1">
          <p15:clr>
            <a:srgbClr val="FBAE40"/>
          </p15:clr>
        </p15:guide>
        <p15:guide id="3" orient="horz" pos="5872" userDrawn="1">
          <p15:clr>
            <a:srgbClr val="FBAE40"/>
          </p15:clr>
        </p15:guide>
        <p15:guide id="4" orient="horz" pos="392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8295938" cy="10290175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64" y="2289600"/>
            <a:ext cx="16993569" cy="701731"/>
          </a:xfrm>
        </p:spPr>
        <p:txBody>
          <a:bodyPr/>
          <a:lstStyle>
            <a:lvl1pPr>
              <a:defRPr lang="de-DE" sz="44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5589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4">
          <p15:clr>
            <a:srgbClr val="FBAE40"/>
          </p15:clr>
        </p15:guide>
        <p15:guide id="2" pos="5763">
          <p15:clr>
            <a:srgbClr val="FBAE40"/>
          </p15:clr>
        </p15:guide>
        <p15:guide id="3" pos="11139">
          <p15:clr>
            <a:srgbClr val="FBAE40"/>
          </p15:clr>
        </p15:guide>
        <p15:guide id="4" orient="horz" pos="3240">
          <p15:clr>
            <a:srgbClr val="FBAE40"/>
          </p15:clr>
        </p15:guide>
        <p15:guide id="7" orient="horz" pos="1200">
          <p15:clr>
            <a:srgbClr val="FBAE40"/>
          </p15:clr>
        </p15:guide>
        <p15:guide id="8" orient="horz" pos="2108">
          <p15:clr>
            <a:srgbClr val="FBAE40"/>
          </p15:clr>
        </p15:guide>
        <p15:guide id="9" orient="horz" pos="165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7DC3FED-648D-4FB7-8622-2FC0B364B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95" y="2598702"/>
            <a:ext cx="15780246" cy="53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/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30715D-7763-420A-97D8-555A3E99E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9607" y="3433829"/>
            <a:ext cx="13240731" cy="5686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5D3D2B-85ED-4CC2-9A19-332A5163F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60532" y="9537469"/>
            <a:ext cx="6174880" cy="547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Organisationseinheit | 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CE736E-EFE1-47CD-BFBF-E18FB857B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21754" y="9537699"/>
            <a:ext cx="4116257" cy="546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104DB-FD90-4C1D-8FD8-954015846B85}" type="slidenum">
              <a:rPr lang="de-AT" smtClean="0"/>
              <a:t>‹#›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1347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65" r:id="rId3"/>
    <p:sldLayoutId id="2147483650" r:id="rId4"/>
    <p:sldLayoutId id="2147483652" r:id="rId5"/>
    <p:sldLayoutId id="2147483711" r:id="rId6"/>
    <p:sldLayoutId id="2147483713" r:id="rId7"/>
    <p:sldLayoutId id="2147483712" r:id="rId8"/>
    <p:sldLayoutId id="2147483726" r:id="rId9"/>
    <p:sldLayoutId id="2147483727" r:id="rId10"/>
    <p:sldLayoutId id="2147483728" r:id="rId11"/>
    <p:sldLayoutId id="2147483729" r:id="rId12"/>
  </p:sldLayoutIdLst>
  <p:hf hdr="0" dt="0"/>
  <p:txStyles>
    <p:titleStyle>
      <a:lvl1pPr algn="l" defTabSz="1322888" rtl="0" eaLnBrk="1" latinLnBrk="0" hangingPunct="1">
        <a:lnSpc>
          <a:spcPct val="90000"/>
        </a:lnSpc>
        <a:spcBef>
          <a:spcPct val="0"/>
        </a:spcBef>
        <a:buNone/>
        <a:defRPr lang="de-AT" sz="3182" b="1" kern="1200" smtClean="0">
          <a:solidFill>
            <a:srgbClr val="4A4D53"/>
          </a:solidFill>
          <a:latin typeface="+mj-lt"/>
          <a:ea typeface="Verdana" panose="020B0604030504040204" pitchFamily="34" charset="0"/>
          <a:cs typeface="+mj-cs"/>
        </a:defRPr>
      </a:lvl1pPr>
    </p:titleStyle>
    <p:bodyStyle>
      <a:lvl1pPr marL="330722" indent="-330722" algn="l" defTabSz="1322888" rtl="0" eaLnBrk="1" latinLnBrk="0" hangingPunct="1">
        <a:lnSpc>
          <a:spcPct val="90000"/>
        </a:lnSpc>
        <a:spcBef>
          <a:spcPts val="1446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992166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653608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2315054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976498" indent="-330722" algn="l" defTabSz="1322888" rtl="0" eaLnBrk="1" latinLnBrk="0" hangingPunct="1">
        <a:lnSpc>
          <a:spcPct val="90000"/>
        </a:lnSpc>
        <a:spcBef>
          <a:spcPts val="724"/>
        </a:spcBef>
        <a:buFont typeface="Verdana" panose="020B0604030504040204" pitchFamily="34" charset="0"/>
        <a:buChar char="&gt;"/>
        <a:defRPr sz="2604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637940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6pPr>
      <a:lvl7pPr marL="4299386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7pPr>
      <a:lvl8pPr marL="4960830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8pPr>
      <a:lvl9pPr marL="5622274" indent="-330722" algn="l" defTabSz="1322888" rtl="0" eaLnBrk="1" latinLnBrk="0" hangingPunct="1">
        <a:lnSpc>
          <a:spcPct val="90000"/>
        </a:lnSpc>
        <a:spcBef>
          <a:spcPts val="724"/>
        </a:spcBef>
        <a:buFont typeface="Arial" panose="020B0604020202020204" pitchFamily="34" charset="0"/>
        <a:buChar char="•"/>
        <a:defRPr sz="260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1pPr>
      <a:lvl2pPr marL="661446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2pPr>
      <a:lvl3pPr marL="1322888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3pPr>
      <a:lvl4pPr marL="198433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4pPr>
      <a:lvl5pPr marL="2645776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5pPr>
      <a:lvl6pPr marL="3307220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6pPr>
      <a:lvl7pPr marL="396866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7pPr>
      <a:lvl8pPr marL="4630108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8pPr>
      <a:lvl9pPr marL="5291552" algn="l" defTabSz="1322888" rtl="0" eaLnBrk="1" latinLnBrk="0" hangingPunct="1">
        <a:defRPr sz="26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060" userDrawn="1">
          <p15:clr>
            <a:srgbClr val="F26B43"/>
          </p15:clr>
        </p15:guide>
        <p15:guide id="2" pos="11207" userDrawn="1">
          <p15:clr>
            <a:srgbClr val="F26B43"/>
          </p15:clr>
        </p15:guide>
        <p15:guide id="3" pos="386" userDrawn="1">
          <p15:clr>
            <a:srgbClr val="F26B43"/>
          </p15:clr>
        </p15:guide>
        <p15:guide id="4" pos="5763" userDrawn="1">
          <p15:clr>
            <a:srgbClr val="F26B43"/>
          </p15:clr>
        </p15:guide>
        <p15:guide id="5" orient="horz" pos="1336" userDrawn="1">
          <p15:clr>
            <a:srgbClr val="F26B43"/>
          </p15:clr>
        </p15:guide>
        <p15:guide id="6" orient="horz" pos="1504" userDrawn="1">
          <p15:clr>
            <a:srgbClr val="F26B43"/>
          </p15:clr>
        </p15:guide>
        <p15:guide id="7" pos="2018" userDrawn="1">
          <p15:clr>
            <a:srgbClr val="F26B43"/>
          </p15:clr>
        </p15:guide>
        <p15:guide id="8" orient="horz" pos="5726" userDrawn="1">
          <p15:clr>
            <a:srgbClr val="F26B43"/>
          </p15:clr>
        </p15:guide>
        <p15:guide id="9" pos="2222" userDrawn="1">
          <p15:clr>
            <a:srgbClr val="F26B43"/>
          </p15:clr>
        </p15:guide>
        <p15:guide id="10" pos="610" userDrawn="1">
          <p15:clr>
            <a:srgbClr val="F26B43"/>
          </p15:clr>
        </p15:guide>
        <p15:guide id="11" orient="horz" pos="520" userDrawn="1">
          <p15:clr>
            <a:srgbClr val="F26B43"/>
          </p15:clr>
        </p15:guide>
        <p15:guide id="12" pos="1168" userDrawn="1">
          <p15:clr>
            <a:srgbClr val="F26B43"/>
          </p15:clr>
        </p15:guide>
        <p15:guide id="14" pos="2282" userDrawn="1">
          <p15:clr>
            <a:srgbClr val="F26B43"/>
          </p15:clr>
        </p15:guide>
        <p15:guide id="15" orient="horz" pos="2244" userDrawn="1">
          <p15:clr>
            <a:srgbClr val="F26B43"/>
          </p15:clr>
        </p15:guide>
        <p15:guide id="16" orient="horz" pos="1926" userDrawn="1">
          <p15:clr>
            <a:srgbClr val="F26B43"/>
          </p15:clr>
        </p15:guide>
        <p15:guide id="17" orient="horz" pos="1200" userDrawn="1">
          <p15:clr>
            <a:srgbClr val="F26B43"/>
          </p15:clr>
        </p15:guide>
        <p15:guide id="18" orient="horz" pos="2152" userDrawn="1">
          <p15:clr>
            <a:srgbClr val="F26B43"/>
          </p15:clr>
        </p15:guide>
        <p15:guide id="19" orient="horz" pos="1680" userDrawn="1">
          <p15:clr>
            <a:srgbClr val="F26B43"/>
          </p15:clr>
        </p15:guide>
        <p15:guide id="20" orient="horz" pos="17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86979-3245-43E2-835F-16D29B10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79" y="2291517"/>
            <a:ext cx="16883628" cy="701731"/>
          </a:xfrm>
        </p:spPr>
        <p:txBody>
          <a:bodyPr/>
          <a:lstStyle/>
          <a:p>
            <a:r>
              <a:rPr lang="de-DE" dirty="0"/>
              <a:t>Beyond Infrastructure as a Service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8647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9"/>
    </mc:Choice>
    <mc:Fallback xmlns="">
      <p:transition spd="slow" advTm="263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Sticky sessions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A989D05-8CEC-41E1-80E3-4EE05FEDEFC3}"/>
              </a:ext>
            </a:extLst>
          </p:cNvPr>
          <p:cNvCxnSpPr>
            <a:stCxn id="4" idx="2"/>
            <a:endCxn id="2" idx="0"/>
          </p:cNvCxnSpPr>
          <p:nvPr/>
        </p:nvCxnSpPr>
        <p:spPr>
          <a:xfrm flipH="1">
            <a:off x="5510099" y="5576450"/>
            <a:ext cx="3637870" cy="1030949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5849849-F456-462F-88EC-3E9A38C729F1}"/>
              </a:ext>
            </a:extLst>
          </p:cNvPr>
          <p:cNvSpPr txBox="1"/>
          <p:nvPr/>
        </p:nvSpPr>
        <p:spPr>
          <a:xfrm>
            <a:off x="4535419" y="6607399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backend=a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1DF448-8E9B-437E-AD66-A4BE8E86AC35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7969" y="5576450"/>
            <a:ext cx="3637870" cy="1030949"/>
          </a:xfrm>
          <a:prstGeom prst="straightConnector1">
            <a:avLst/>
          </a:prstGeom>
          <a:ln w="76200">
            <a:solidFill>
              <a:srgbClr val="BFBFB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5F13AC-FF09-4DD6-80CF-14202489C71C}"/>
              </a:ext>
            </a:extLst>
          </p:cNvPr>
          <p:cNvSpPr txBox="1"/>
          <p:nvPr/>
        </p:nvSpPr>
        <p:spPr>
          <a:xfrm>
            <a:off x="11811159" y="6607399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backend=b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99F6C9-AA37-41A3-8878-612DA1BF4FF1}"/>
              </a:ext>
            </a:extLst>
          </p:cNvPr>
          <p:cNvSpPr txBox="1"/>
          <p:nvPr/>
        </p:nvSpPr>
        <p:spPr>
          <a:xfrm>
            <a:off x="6484779" y="4874719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ALB</a:t>
            </a:r>
          </a:p>
        </p:txBody>
      </p:sp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5EBF4D22-BACF-47F4-A7B7-4F0963A50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89911" y="2144922"/>
            <a:ext cx="1316116" cy="1316116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96231B6-6625-4BF9-B85C-323AC3023DC2}"/>
              </a:ext>
            </a:extLst>
          </p:cNvPr>
          <p:cNvCxnSpPr>
            <a:cxnSpLocks/>
            <a:stCxn id="9" idx="2"/>
            <a:endCxn id="4" idx="0"/>
          </p:cNvCxnSpPr>
          <p:nvPr/>
        </p:nvCxnSpPr>
        <p:spPr>
          <a:xfrm>
            <a:off x="9147969" y="3461038"/>
            <a:ext cx="0" cy="141368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7A603C4-383A-429D-ABA9-AB5D24C0D704}"/>
              </a:ext>
            </a:extLst>
          </p:cNvPr>
          <p:cNvSpPr txBox="1"/>
          <p:nvPr/>
        </p:nvSpPr>
        <p:spPr>
          <a:xfrm>
            <a:off x="9239501" y="3913630"/>
            <a:ext cx="2311757" cy="498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backend=a</a:t>
            </a:r>
          </a:p>
        </p:txBody>
      </p:sp>
    </p:spTree>
    <p:extLst>
      <p:ext uri="{BB962C8B-B14F-4D97-AF65-F5344CB8AC3E}">
        <p14:creationId xmlns:p14="http://schemas.microsoft.com/office/powerpoint/2010/main" val="694009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5EBF4D22-BACF-47F4-A7B7-4F0963A50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89911" y="2144922"/>
            <a:ext cx="1316116" cy="131611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7F00914-1744-4103-A220-FC29F9EDA571}"/>
              </a:ext>
            </a:extLst>
          </p:cNvPr>
          <p:cNvSpPr/>
          <p:nvPr/>
        </p:nvSpPr>
        <p:spPr>
          <a:xfrm>
            <a:off x="8917897" y="2330682"/>
            <a:ext cx="441325" cy="4413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Sticky sessions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A989D05-8CEC-41E1-80E3-4EE05FEDEFC3}"/>
              </a:ext>
            </a:extLst>
          </p:cNvPr>
          <p:cNvCxnSpPr>
            <a:stCxn id="4" idx="2"/>
            <a:endCxn id="2" idx="0"/>
          </p:cNvCxnSpPr>
          <p:nvPr/>
        </p:nvCxnSpPr>
        <p:spPr>
          <a:xfrm flipH="1">
            <a:off x="5510099" y="5576450"/>
            <a:ext cx="3637870" cy="1030949"/>
          </a:xfrm>
          <a:prstGeom prst="straightConnector1">
            <a:avLst/>
          </a:prstGeom>
          <a:ln w="76200">
            <a:solidFill>
              <a:srgbClr val="BFBFB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5849849-F456-462F-88EC-3E9A38C729F1}"/>
              </a:ext>
            </a:extLst>
          </p:cNvPr>
          <p:cNvSpPr txBox="1"/>
          <p:nvPr/>
        </p:nvSpPr>
        <p:spPr>
          <a:xfrm>
            <a:off x="4535419" y="6607399"/>
            <a:ext cx="1949360" cy="1537854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backend=a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1DF448-8E9B-437E-AD66-A4BE8E86AC35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7969" y="5576450"/>
            <a:ext cx="3637870" cy="1030949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5F13AC-FF09-4DD6-80CF-14202489C71C}"/>
              </a:ext>
            </a:extLst>
          </p:cNvPr>
          <p:cNvSpPr txBox="1"/>
          <p:nvPr/>
        </p:nvSpPr>
        <p:spPr>
          <a:xfrm>
            <a:off x="11811159" y="6607399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backend=b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99F6C9-AA37-41A3-8878-612DA1BF4FF1}"/>
              </a:ext>
            </a:extLst>
          </p:cNvPr>
          <p:cNvSpPr txBox="1"/>
          <p:nvPr/>
        </p:nvSpPr>
        <p:spPr>
          <a:xfrm>
            <a:off x="6484779" y="4874719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ALB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96231B6-6625-4BF9-B85C-323AC3023DC2}"/>
              </a:ext>
            </a:extLst>
          </p:cNvPr>
          <p:cNvCxnSpPr>
            <a:cxnSpLocks/>
            <a:stCxn id="9" idx="2"/>
            <a:endCxn id="4" idx="0"/>
          </p:cNvCxnSpPr>
          <p:nvPr/>
        </p:nvCxnSpPr>
        <p:spPr>
          <a:xfrm>
            <a:off x="9147969" y="3461038"/>
            <a:ext cx="0" cy="141368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7A603C4-383A-429D-ABA9-AB5D24C0D704}"/>
              </a:ext>
            </a:extLst>
          </p:cNvPr>
          <p:cNvSpPr txBox="1"/>
          <p:nvPr/>
        </p:nvSpPr>
        <p:spPr>
          <a:xfrm>
            <a:off x="9239501" y="3913630"/>
            <a:ext cx="2311757" cy="498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backend=a</a:t>
            </a:r>
          </a:p>
        </p:txBody>
      </p:sp>
      <p:pic>
        <p:nvPicPr>
          <p:cNvPr id="7" name="Graphic 6" descr="Sad face with solid fill">
            <a:extLst>
              <a:ext uri="{FF2B5EF4-FFF2-40B4-BE49-F238E27FC236}">
                <a16:creationId xmlns:a16="http://schemas.microsoft.com/office/drawing/2014/main" id="{5325D173-B3AE-4BA3-AB47-73E803DCAF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59169" y="2270560"/>
            <a:ext cx="564231" cy="56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787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Delivery Networks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521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/Claudio Schwarz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3960784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Fiber Optics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ED50B506-9155-4B1A-8788-A079C16B0A80}"/>
              </a:ext>
            </a:extLst>
          </p:cNvPr>
          <p:cNvSpPr/>
          <p:nvPr/>
        </p:nvSpPr>
        <p:spPr>
          <a:xfrm>
            <a:off x="9537700" y="4870450"/>
            <a:ext cx="1949450" cy="349250"/>
          </a:xfrm>
          <a:prstGeom prst="arc">
            <a:avLst>
              <a:gd name="adj1" fmla="val 17767860"/>
              <a:gd name="adj2" fmla="val 0"/>
            </a:avLst>
          </a:prstGeom>
          <a:ln w="381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Earth globe: Americas">
            <a:extLst>
              <a:ext uri="{FF2B5EF4-FFF2-40B4-BE49-F238E27FC236}">
                <a16:creationId xmlns:a16="http://schemas.microsoft.com/office/drawing/2014/main" id="{58E9403F-73F2-4AFC-B9D1-4F55D0B4E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27478" y="3124596"/>
            <a:ext cx="4040982" cy="4040982"/>
          </a:xfrm>
          <a:prstGeom prst="rect">
            <a:avLst/>
          </a:prstGeom>
        </p:spPr>
      </p:pic>
      <p:sp>
        <p:nvSpPr>
          <p:cNvPr id="15" name="Arc 14">
            <a:extLst>
              <a:ext uri="{FF2B5EF4-FFF2-40B4-BE49-F238E27FC236}">
                <a16:creationId xmlns:a16="http://schemas.microsoft.com/office/drawing/2014/main" id="{06BF507F-23F5-4465-840C-BA9ED15AFC9E}"/>
              </a:ext>
            </a:extLst>
          </p:cNvPr>
          <p:cNvSpPr/>
          <p:nvPr/>
        </p:nvSpPr>
        <p:spPr>
          <a:xfrm>
            <a:off x="9010650" y="4881562"/>
            <a:ext cx="2476500" cy="349250"/>
          </a:xfrm>
          <a:prstGeom prst="arc">
            <a:avLst>
              <a:gd name="adj1" fmla="val 21491855"/>
              <a:gd name="adj2" fmla="val 10517463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F6C79E-4560-46DA-A7BC-FED219818871}"/>
              </a:ext>
            </a:extLst>
          </p:cNvPr>
          <p:cNvSpPr txBox="1"/>
          <p:nvPr/>
        </p:nvSpPr>
        <p:spPr>
          <a:xfrm>
            <a:off x="7406947" y="2520950"/>
            <a:ext cx="3482043" cy="4982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Theoretical: 113ms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554C6C-D746-4D07-BBE9-BD759E346206}"/>
              </a:ext>
            </a:extLst>
          </p:cNvPr>
          <p:cNvSpPr txBox="1"/>
          <p:nvPr/>
        </p:nvSpPr>
        <p:spPr>
          <a:xfrm>
            <a:off x="7406947" y="7270947"/>
            <a:ext cx="3304559" cy="4982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Practical: ~300ms</a:t>
            </a:r>
          </a:p>
        </p:txBody>
      </p:sp>
    </p:spTree>
    <p:extLst>
      <p:ext uri="{BB962C8B-B14F-4D97-AF65-F5344CB8AC3E}">
        <p14:creationId xmlns:p14="http://schemas.microsoft.com/office/powerpoint/2010/main" val="3744205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Fiber Optics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52A8052-0308-4C36-84A6-F713FA8CF6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1219" y="3997325"/>
            <a:ext cx="165735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4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0BD342-6170-494C-9B49-AA7AB4549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913" y="1261847"/>
            <a:ext cx="11284112" cy="762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64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Caching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BBA42D4-3077-4E26-9E16-4EC4D2C68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67997" y="2602010"/>
            <a:ext cx="3359944" cy="508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925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Frankfurt-London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AA5638-8F95-4FEF-BE7C-4AADE4BD7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03768"/>
            <a:ext cx="16920738" cy="68037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B74886-02F8-426C-BE18-1245006FF5FF}"/>
              </a:ext>
            </a:extLst>
          </p:cNvPr>
          <p:cNvSpPr txBox="1"/>
          <p:nvPr/>
        </p:nvSpPr>
        <p:spPr>
          <a:xfrm>
            <a:off x="5162550" y="9340850"/>
            <a:ext cx="5670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404040"/>
                </a:solidFill>
              </a:rPr>
              <a:t> | Source: Alexandre </a:t>
            </a:r>
            <a:r>
              <a:rPr lang="en-US" sz="1400" dirty="0" err="1">
                <a:solidFill>
                  <a:srgbClr val="404040"/>
                </a:solidFill>
              </a:rPr>
              <a:t>Laumonier</a:t>
            </a:r>
            <a:endParaRPr lang="en-US" sz="14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651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D8A524-867B-4125-9FF0-A16A555BE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Starlink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F24FCE-7FED-4BB1-92B1-1B8D57A20E4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18</a:t>
            </a:fld>
            <a:endParaRPr lang="de-A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FC4648-6E03-4F9E-852F-B52756833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0" y="1595502"/>
            <a:ext cx="16937159" cy="7218298"/>
          </a:xfrm>
          <a:prstGeom prst="rect">
            <a:avLst/>
          </a:prstGeom>
          <a:ln>
            <a:solidFill>
              <a:srgbClr val="404040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8CC505B-4B62-4D09-A054-76FD6172A70C}"/>
              </a:ext>
            </a:extLst>
          </p:cNvPr>
          <p:cNvSpPr txBox="1"/>
          <p:nvPr/>
        </p:nvSpPr>
        <p:spPr>
          <a:xfrm>
            <a:off x="5162550" y="9340850"/>
            <a:ext cx="5670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404040"/>
                </a:solidFill>
              </a:rPr>
              <a:t> | Source: SpaceX / starlink.com</a:t>
            </a:r>
          </a:p>
        </p:txBody>
      </p:sp>
    </p:spTree>
    <p:extLst>
      <p:ext uri="{BB962C8B-B14F-4D97-AF65-F5344CB8AC3E}">
        <p14:creationId xmlns:p14="http://schemas.microsoft.com/office/powerpoint/2010/main" val="9547485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Storage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5066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/Joshua Coleman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550210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6B71E3-F7CE-4892-8714-CE869FB7C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466CC1-4EE1-44AA-8CF9-5EC58DA7F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800" dirty="0"/>
              <a:t>Application Load Balancers</a:t>
            </a:r>
          </a:p>
          <a:p>
            <a:r>
              <a:rPr lang="de-AT" sz="2800" dirty="0"/>
              <a:t>Content Delivery Networks</a:t>
            </a:r>
          </a:p>
          <a:p>
            <a:r>
              <a:rPr lang="de-AT" sz="2800" dirty="0"/>
              <a:t>Object Storage</a:t>
            </a:r>
          </a:p>
          <a:p>
            <a:r>
              <a:rPr lang="de-AT" sz="2800" dirty="0"/>
              <a:t>Databases as a Service</a:t>
            </a:r>
          </a:p>
          <a:p>
            <a:r>
              <a:rPr lang="de-AT" sz="2800" dirty="0"/>
              <a:t>Functions as a Service</a:t>
            </a:r>
          </a:p>
          <a:p>
            <a:r>
              <a:rPr lang="de-AT" sz="2800" dirty="0"/>
              <a:t>Containers as a Service</a:t>
            </a:r>
          </a:p>
          <a:p>
            <a:r>
              <a:rPr lang="de-AT" sz="2800" dirty="0"/>
              <a:t>Stream Processing and Business Intelligence Tools</a:t>
            </a:r>
          </a:p>
          <a:p>
            <a:r>
              <a:rPr lang="de-AT" sz="2800"/>
              <a:t>Deployment Pipelines</a:t>
            </a:r>
            <a:endParaRPr lang="de-AT" sz="2800" dirty="0"/>
          </a:p>
        </p:txBody>
      </p:sp>
    </p:spTree>
    <p:extLst>
      <p:ext uri="{BB962C8B-B14F-4D97-AF65-F5344CB8AC3E}">
        <p14:creationId xmlns:p14="http://schemas.microsoft.com/office/powerpoint/2010/main" val="230038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6"/>
    </mc:Choice>
    <mc:Fallback xmlns="">
      <p:transition spd="slow" advTm="468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4DBBE3-86D1-4D3F-9B44-DE3EBD10C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Filesystems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39243-9897-4BFD-8968-C807FB8CC6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81308" y="1800003"/>
            <a:ext cx="5533323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Parallel file access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Partial reads/writes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Locking files</a:t>
            </a:r>
          </a:p>
        </p:txBody>
      </p:sp>
    </p:spTree>
    <p:extLst>
      <p:ext uri="{BB962C8B-B14F-4D97-AF65-F5344CB8AC3E}">
        <p14:creationId xmlns:p14="http://schemas.microsoft.com/office/powerpoint/2010/main" val="2260940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4DBBE3-86D1-4D3F-9B44-DE3EBD10C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39243-9897-4BFD-8968-C807FB8CC6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26803" y="1800003"/>
            <a:ext cx="9042333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Upload/download files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List/delete files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No consistency guarantee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Partial file operations not possible*</a:t>
            </a:r>
            <a:br>
              <a:rPr lang="en-US" dirty="0">
                <a:solidFill>
                  <a:srgbClr val="404040"/>
                </a:solidFill>
              </a:rPr>
            </a:br>
            <a:r>
              <a:rPr lang="en-US" sz="2000" dirty="0">
                <a:solidFill>
                  <a:srgbClr val="404040"/>
                </a:solidFill>
              </a:rPr>
              <a:t>* Except in a few special cases.</a:t>
            </a:r>
          </a:p>
        </p:txBody>
      </p:sp>
    </p:spTree>
    <p:extLst>
      <p:ext uri="{BB962C8B-B14F-4D97-AF65-F5344CB8AC3E}">
        <p14:creationId xmlns:p14="http://schemas.microsoft.com/office/powerpoint/2010/main" val="793463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4DBBE3-86D1-4D3F-9B44-DE3EBD10C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Storage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39243-9897-4BFD-8968-C807FB8CC6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01123" y="1800003"/>
            <a:ext cx="8493693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Redundant by design</a:t>
            </a:r>
            <a:endParaRPr lang="en-US" sz="2000" dirty="0">
              <a:solidFill>
                <a:srgbClr val="404040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Publish files without a webserver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Object Versioning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File overwrite prevention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8169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4DBBE3-86D1-4D3F-9B44-DE3EBD10C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Cold storage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39243-9897-4BFD-8968-C807FB8CC6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86873" y="1800003"/>
            <a:ext cx="7922193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Data stored offline (e.g. tape)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Recovery takes longer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Cheaper</a:t>
            </a:r>
          </a:p>
        </p:txBody>
      </p:sp>
    </p:spTree>
    <p:extLst>
      <p:ext uri="{BB962C8B-B14F-4D97-AF65-F5344CB8AC3E}">
        <p14:creationId xmlns:p14="http://schemas.microsoft.com/office/powerpoint/2010/main" val="20087870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 as a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2997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404040"/>
                </a:solidFill>
              </a:rPr>
              <a:t>Source: </a:t>
            </a:r>
            <a:r>
              <a:rPr lang="en-US" sz="1400" dirty="0" err="1">
                <a:solidFill>
                  <a:srgbClr val="404040"/>
                </a:solidFill>
              </a:rPr>
              <a:t>Unsplash</a:t>
            </a:r>
            <a:r>
              <a:rPr lang="en-US" sz="1400" dirty="0">
                <a:solidFill>
                  <a:srgbClr val="404040"/>
                </a:solidFill>
              </a:rPr>
              <a:t>/Tobias Fischer under </a:t>
            </a:r>
            <a:r>
              <a:rPr lang="en-US" sz="1400" dirty="0" err="1">
                <a:solidFill>
                  <a:srgbClr val="404040"/>
                </a:solidFill>
              </a:rPr>
              <a:t>Unsplash</a:t>
            </a:r>
            <a:r>
              <a:rPr lang="en-US" sz="1400" dirty="0">
                <a:solidFill>
                  <a:srgbClr val="404040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516232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DBaaS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F53AB3-40BE-423E-B587-1649090B29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06688" y="1800003"/>
            <a:ext cx="10882563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Highly standardized across cloud providers.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/>
              <a:t>Providers take care of the hard parts</a:t>
            </a:r>
          </a:p>
        </p:txBody>
      </p:sp>
    </p:spTree>
    <p:extLst>
      <p:ext uri="{BB962C8B-B14F-4D97-AF65-F5344CB8AC3E}">
        <p14:creationId xmlns:p14="http://schemas.microsoft.com/office/powerpoint/2010/main" val="11458201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ACID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F53AB3-40BE-423E-B587-1649090B29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06688" y="1800003"/>
            <a:ext cx="11472352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Atomicity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 transactions are all-or-nothing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Consistency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 data is up to date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Isolation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transactions don’t affect each other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Durability</a:t>
            </a:r>
            <a:r>
              <a:rPr lang="en-US" dirty="0">
                <a:solidFill>
                  <a:srgbClr val="404040"/>
                </a:solidFill>
              </a:rPr>
              <a:t>: transactions are not lost</a:t>
            </a:r>
          </a:p>
        </p:txBody>
      </p:sp>
    </p:spTree>
    <p:extLst>
      <p:ext uri="{BB962C8B-B14F-4D97-AF65-F5344CB8AC3E}">
        <p14:creationId xmlns:p14="http://schemas.microsoft.com/office/powerpoint/2010/main" val="35528753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F53AB3-40BE-423E-B587-1649090B29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06688" y="1800003"/>
            <a:ext cx="11472352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Basic Availability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 always available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Soft-state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 data can be non-consistent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Eventual consistency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transactions can be lost</a:t>
            </a:r>
          </a:p>
        </p:txBody>
      </p:sp>
    </p:spTree>
    <p:extLst>
      <p:ext uri="{BB962C8B-B14F-4D97-AF65-F5344CB8AC3E}">
        <p14:creationId xmlns:p14="http://schemas.microsoft.com/office/powerpoint/2010/main" val="8127214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5A21E9-1F63-4E72-80BC-4DAEC2DB159A}"/>
              </a:ext>
            </a:extLst>
          </p:cNvPr>
          <p:cNvCxnSpPr>
            <a:cxnSpLocks/>
            <a:stCxn id="8" idx="3"/>
            <a:endCxn id="18" idx="2"/>
          </p:cNvCxnSpPr>
          <p:nvPr/>
        </p:nvCxnSpPr>
        <p:spPr>
          <a:xfrm>
            <a:off x="9598733" y="6980600"/>
            <a:ext cx="2434123" cy="2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B01D748-45E9-4C44-AC20-CA1A0669F341}"/>
              </a:ext>
            </a:extLst>
          </p:cNvPr>
          <p:cNvCxnSpPr>
            <a:cxnSpLocks/>
            <a:stCxn id="14" idx="5"/>
            <a:endCxn id="18" idx="1"/>
          </p:cNvCxnSpPr>
          <p:nvPr/>
        </p:nvCxnSpPr>
        <p:spPr>
          <a:xfrm>
            <a:off x="9615876" y="3541355"/>
            <a:ext cx="2610793" cy="2971340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75A4FFB-4C5A-4C7F-B78E-FD6272E43448}"/>
              </a:ext>
            </a:extLst>
          </p:cNvPr>
          <p:cNvCxnSpPr>
            <a:stCxn id="14" idx="3"/>
            <a:endCxn id="16" idx="7"/>
          </p:cNvCxnSpPr>
          <p:nvPr/>
        </p:nvCxnSpPr>
        <p:spPr>
          <a:xfrm flipH="1">
            <a:off x="5848039" y="3541355"/>
            <a:ext cx="2832024" cy="2971339"/>
          </a:xfrm>
          <a:prstGeom prst="line">
            <a:avLst/>
          </a:prstGeom>
          <a:ln w="76200"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CAP-theorem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D529B8-4492-4BC9-A180-AD2F70FCEAAF}"/>
              </a:ext>
            </a:extLst>
          </p:cNvPr>
          <p:cNvSpPr txBox="1"/>
          <p:nvPr/>
        </p:nvSpPr>
        <p:spPr>
          <a:xfrm>
            <a:off x="8660731" y="2411729"/>
            <a:ext cx="503855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18800"/>
                </a:solidFill>
              </a:rPr>
              <a:t>C</a:t>
            </a:r>
            <a:r>
              <a:rPr lang="en-US" dirty="0"/>
              <a:t>    </a:t>
            </a:r>
            <a:r>
              <a:rPr lang="en-US" sz="5400" dirty="0" err="1"/>
              <a:t>onsistency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FD28B62-34C1-4F48-9183-9A1F5FF8B86D}"/>
              </a:ext>
            </a:extLst>
          </p:cNvPr>
          <p:cNvSpPr/>
          <p:nvPr/>
        </p:nvSpPr>
        <p:spPr>
          <a:xfrm>
            <a:off x="8486250" y="2411729"/>
            <a:ext cx="1323439" cy="1323439"/>
          </a:xfrm>
          <a:prstGeom prst="ellipse">
            <a:avLst/>
          </a:prstGeom>
          <a:noFill/>
          <a:ln w="76200">
            <a:solidFill>
              <a:srgbClr val="0055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4701BD-7617-4E8B-9344-93095BF3C01E}"/>
              </a:ext>
            </a:extLst>
          </p:cNvPr>
          <p:cNvSpPr txBox="1"/>
          <p:nvPr/>
        </p:nvSpPr>
        <p:spPr>
          <a:xfrm>
            <a:off x="4945793" y="6318880"/>
            <a:ext cx="465294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18800"/>
                </a:solidFill>
              </a:rPr>
              <a:t>A</a:t>
            </a:r>
            <a:r>
              <a:rPr lang="en-US" dirty="0"/>
              <a:t>    </a:t>
            </a:r>
            <a:r>
              <a:rPr lang="en-US" sz="5400" dirty="0" err="1"/>
              <a:t>vailability</a:t>
            </a:r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0BF54EF-0A8C-41E8-917A-DE24C139A55F}"/>
              </a:ext>
            </a:extLst>
          </p:cNvPr>
          <p:cNvSpPr/>
          <p:nvPr/>
        </p:nvSpPr>
        <p:spPr>
          <a:xfrm>
            <a:off x="4718413" y="6318881"/>
            <a:ext cx="1323439" cy="1323439"/>
          </a:xfrm>
          <a:prstGeom prst="ellipse">
            <a:avLst/>
          </a:prstGeom>
          <a:noFill/>
          <a:ln w="76200">
            <a:solidFill>
              <a:srgbClr val="0055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17C267-85A8-416F-85FA-DBF5F015DE71}"/>
              </a:ext>
            </a:extLst>
          </p:cNvPr>
          <p:cNvSpPr txBox="1"/>
          <p:nvPr/>
        </p:nvSpPr>
        <p:spPr>
          <a:xfrm>
            <a:off x="12345528" y="6330310"/>
            <a:ext cx="3875420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18800"/>
                </a:solidFill>
              </a:rPr>
              <a:t>P</a:t>
            </a:r>
            <a:r>
              <a:rPr lang="en-US" dirty="0"/>
              <a:t>    </a:t>
            </a:r>
            <a:r>
              <a:rPr lang="en-US" sz="5400" dirty="0" err="1"/>
              <a:t>artition</a:t>
            </a:r>
            <a:br>
              <a:rPr lang="en-US" sz="5400" dirty="0"/>
            </a:br>
            <a:r>
              <a:rPr lang="en-US" sz="5400" dirty="0"/>
              <a:t> tolerance</a:t>
            </a:r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D33A1C7-2ECA-474A-AF47-E0976D8A5562}"/>
              </a:ext>
            </a:extLst>
          </p:cNvPr>
          <p:cNvSpPr/>
          <p:nvPr/>
        </p:nvSpPr>
        <p:spPr>
          <a:xfrm>
            <a:off x="12032856" y="6318882"/>
            <a:ext cx="1323439" cy="1323439"/>
          </a:xfrm>
          <a:prstGeom prst="ellipse">
            <a:avLst/>
          </a:prstGeom>
          <a:noFill/>
          <a:ln w="76200">
            <a:solidFill>
              <a:srgbClr val="0055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47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/ SQL databases (RDBMS)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ACD6F4F-9837-4064-8470-B2B3D2190BC3}"/>
              </a:ext>
            </a:extLst>
          </p:cNvPr>
          <p:cNvGrpSpPr/>
          <p:nvPr/>
        </p:nvGrpSpPr>
        <p:grpSpPr>
          <a:xfrm>
            <a:off x="7987137" y="4850057"/>
            <a:ext cx="2316324" cy="943642"/>
            <a:chOff x="7987137" y="4850057"/>
            <a:chExt cx="2316324" cy="943642"/>
          </a:xfrm>
        </p:grpSpPr>
        <p:cxnSp>
          <p:nvCxnSpPr>
            <p:cNvPr id="19" name="Connector: Elbow 18">
              <a:extLst>
                <a:ext uri="{FF2B5EF4-FFF2-40B4-BE49-F238E27FC236}">
                  <a16:creationId xmlns:a16="http://schemas.microsoft.com/office/drawing/2014/main" id="{5289E209-A4C7-4635-8C17-9055DE23CBB8}"/>
                </a:ext>
              </a:extLst>
            </p:cNvPr>
            <p:cNvCxnSpPr>
              <a:stCxn id="22" idx="1"/>
            </p:cNvCxnSpPr>
            <p:nvPr/>
          </p:nvCxnSpPr>
          <p:spPr>
            <a:xfrm rot="10800000">
              <a:off x="7992477" y="5006715"/>
              <a:ext cx="2310984" cy="786984"/>
            </a:xfrm>
            <a:prstGeom prst="bentConnector3">
              <a:avLst/>
            </a:prstGeom>
            <a:ln w="76200">
              <a:solidFill>
                <a:srgbClr val="F188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D82C22B-5581-4524-A7F4-E572FC8C991E}"/>
                </a:ext>
              </a:extLst>
            </p:cNvPr>
            <p:cNvCxnSpPr/>
            <p:nvPr/>
          </p:nvCxnSpPr>
          <p:spPr>
            <a:xfrm flipH="1" flipV="1">
              <a:off x="7992476" y="4850057"/>
              <a:ext cx="156658" cy="156658"/>
            </a:xfrm>
            <a:prstGeom prst="line">
              <a:avLst/>
            </a:prstGeom>
            <a:ln w="76200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2A635DF-1358-47D2-807B-393B519DC2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87137" y="5010973"/>
              <a:ext cx="161997" cy="152400"/>
            </a:xfrm>
            <a:prstGeom prst="line">
              <a:avLst/>
            </a:prstGeom>
            <a:ln w="76200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8FC30F8-BFA1-4B37-B16B-A414D1DC8EFD}"/>
              </a:ext>
            </a:extLst>
          </p:cNvPr>
          <p:cNvGrpSpPr/>
          <p:nvPr/>
        </p:nvGrpSpPr>
        <p:grpSpPr>
          <a:xfrm>
            <a:off x="3660320" y="3642610"/>
            <a:ext cx="4332158" cy="3222886"/>
            <a:chOff x="2803160" y="3642610"/>
            <a:chExt cx="4332158" cy="322288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78176B8-44C1-4E3B-8934-0484ACDFD8E3}"/>
                </a:ext>
              </a:extLst>
            </p:cNvPr>
            <p:cNvSpPr txBox="1"/>
            <p:nvPr/>
          </p:nvSpPr>
          <p:spPr>
            <a:xfrm>
              <a:off x="2803161" y="3642610"/>
              <a:ext cx="4332157" cy="1079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rgbClr val="005596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3600" dirty="0"/>
                <a:t>articles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038185-19FB-4A7A-A1CC-EDBE6DA6CCBF}"/>
                </a:ext>
              </a:extLst>
            </p:cNvPr>
            <p:cNvSpPr txBox="1"/>
            <p:nvPr/>
          </p:nvSpPr>
          <p:spPr>
            <a:xfrm>
              <a:off x="2803160" y="4721902"/>
              <a:ext cx="4332157" cy="214359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rgbClr val="005596"/>
              </a:solidFill>
            </a:ln>
          </p:spPr>
          <p:txBody>
            <a:bodyPr wrap="square" rtlCol="0" anchor="t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800" dirty="0"/>
                <a:t> id INT</a:t>
              </a:r>
            </a:p>
            <a:p>
              <a:pPr>
                <a:lnSpc>
                  <a:spcPct val="150000"/>
                </a:lnSpc>
              </a:pPr>
              <a:r>
                <a:rPr lang="en-US" sz="2800" dirty="0"/>
                <a:t> title VARCHAR(255)</a:t>
              </a:r>
            </a:p>
            <a:p>
              <a:pPr>
                <a:lnSpc>
                  <a:spcPct val="150000"/>
                </a:lnSpc>
              </a:pPr>
              <a:r>
                <a:rPr lang="en-US" sz="2800" dirty="0"/>
                <a:t> text MEDIUMTEXT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502AC61-E82C-4939-AC0D-F7E9EE9F92F9}"/>
              </a:ext>
            </a:extLst>
          </p:cNvPr>
          <p:cNvGrpSpPr/>
          <p:nvPr/>
        </p:nvGrpSpPr>
        <p:grpSpPr>
          <a:xfrm>
            <a:off x="10303461" y="3642610"/>
            <a:ext cx="4332158" cy="3222886"/>
            <a:chOff x="2803160" y="3642610"/>
            <a:chExt cx="4332158" cy="322288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01D387B-5CF3-48D5-B89C-CD69234BDF75}"/>
                </a:ext>
              </a:extLst>
            </p:cNvPr>
            <p:cNvSpPr txBox="1"/>
            <p:nvPr/>
          </p:nvSpPr>
          <p:spPr>
            <a:xfrm>
              <a:off x="2803160" y="4721902"/>
              <a:ext cx="4332157" cy="214359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rgbClr val="005596"/>
              </a:solidFill>
            </a:ln>
          </p:spPr>
          <p:txBody>
            <a:bodyPr wrap="square" rtlCol="0" anchor="t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800" dirty="0"/>
                <a:t> id INT</a:t>
              </a:r>
            </a:p>
            <a:p>
              <a:pPr>
                <a:lnSpc>
                  <a:spcPct val="150000"/>
                </a:lnSpc>
              </a:pPr>
              <a:r>
                <a:rPr lang="en-US" sz="2800" dirty="0"/>
                <a:t> </a:t>
              </a:r>
              <a:r>
                <a:rPr lang="en-US" sz="2800" dirty="0" err="1"/>
                <a:t>article_id</a:t>
              </a:r>
              <a:r>
                <a:rPr lang="en-US" sz="2800" dirty="0"/>
                <a:t> INT</a:t>
              </a:r>
            </a:p>
            <a:p>
              <a:pPr>
                <a:lnSpc>
                  <a:spcPct val="150000"/>
                </a:lnSpc>
              </a:pPr>
              <a:r>
                <a:rPr lang="en-US" sz="2800" dirty="0"/>
                <a:t> text MEDIUMTEXT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3C18154-8782-4144-8087-6CE5FCE8BB50}"/>
                </a:ext>
              </a:extLst>
            </p:cNvPr>
            <p:cNvSpPr txBox="1"/>
            <p:nvPr/>
          </p:nvSpPr>
          <p:spPr>
            <a:xfrm>
              <a:off x="2803161" y="3642610"/>
              <a:ext cx="4332157" cy="1079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rgbClr val="005596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3600" dirty="0"/>
                <a:t>comments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823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4F043-50B5-4644-BEEE-E011E7BB6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IaaS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97A291-C53B-4BAD-8869-D187B9EEA3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85291" y="1800003"/>
            <a:ext cx="8125357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PaaS:</a:t>
            </a: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404040"/>
                </a:solidFill>
              </a:rPr>
              <a:t>Platform as a Service</a:t>
            </a:r>
          </a:p>
        </p:txBody>
      </p:sp>
    </p:spTree>
    <p:extLst>
      <p:ext uri="{BB962C8B-B14F-4D97-AF65-F5344CB8AC3E}">
        <p14:creationId xmlns:p14="http://schemas.microsoft.com/office/powerpoint/2010/main" val="14292156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Key-value stores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224C28-057B-4D67-AA37-E135EF2FB6A8}"/>
              </a:ext>
            </a:extLst>
          </p:cNvPr>
          <p:cNvSpPr txBox="1"/>
          <p:nvPr/>
        </p:nvSpPr>
        <p:spPr>
          <a:xfrm>
            <a:off x="6594732" y="1474632"/>
            <a:ext cx="5106474" cy="7534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lnSpc>
                <a:spcPct val="250000"/>
              </a:lnSpc>
            </a:pPr>
            <a:r>
              <a:rPr lang="en-US" dirty="0">
                <a:solidFill>
                  <a:srgbClr val="F18800"/>
                </a:solidFill>
              </a:rPr>
              <a:t>foo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ZGdzZmdoZmdqZc2</a:t>
            </a:r>
          </a:p>
          <a:p>
            <a:pPr>
              <a:lnSpc>
                <a:spcPct val="250000"/>
              </a:lnSpc>
            </a:pPr>
            <a:r>
              <a:rPr lang="en-US" dirty="0">
                <a:solidFill>
                  <a:srgbClr val="F18800"/>
                </a:solidFill>
              </a:rPr>
              <a:t>bar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GpnaGpoZ2ZqaGdqZ</a:t>
            </a:r>
          </a:p>
          <a:p>
            <a:pPr>
              <a:lnSpc>
                <a:spcPct val="250000"/>
              </a:lnSpc>
            </a:pPr>
            <a:r>
              <a:rPr lang="en-US" dirty="0" err="1">
                <a:solidFill>
                  <a:srgbClr val="F18800"/>
                </a:solidFill>
              </a:rPr>
              <a:t>baz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mpqaGdma2hqZmxn</a:t>
            </a:r>
          </a:p>
        </p:txBody>
      </p:sp>
    </p:spTree>
    <p:extLst>
      <p:ext uri="{BB962C8B-B14F-4D97-AF65-F5344CB8AC3E}">
        <p14:creationId xmlns:p14="http://schemas.microsoft.com/office/powerpoint/2010/main" val="9200478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Databases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224C28-057B-4D67-AA37-E135EF2FB6A8}"/>
              </a:ext>
            </a:extLst>
          </p:cNvPr>
          <p:cNvSpPr txBox="1"/>
          <p:nvPr/>
        </p:nvSpPr>
        <p:spPr>
          <a:xfrm>
            <a:off x="1646025" y="1474632"/>
            <a:ext cx="15003888" cy="7534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lnSpc>
                <a:spcPct val="250000"/>
              </a:lnSpc>
            </a:pPr>
            <a:r>
              <a:rPr lang="en-US" dirty="0">
                <a:solidFill>
                  <a:srgbClr val="F18800"/>
                </a:solidFill>
              </a:rPr>
              <a:t>foo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 {"text": "How do you comfort a JavaScript bug? You console it."}</a:t>
            </a:r>
          </a:p>
          <a:p>
            <a:pPr>
              <a:lnSpc>
                <a:spcPct val="250000"/>
              </a:lnSpc>
            </a:pPr>
            <a:r>
              <a:rPr lang="en-US" dirty="0">
                <a:solidFill>
                  <a:srgbClr val="F18800"/>
                </a:solidFill>
              </a:rPr>
              <a:t>bar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 {"text": "Why did the developer go broke? Because he used up all his cache!"}</a:t>
            </a:r>
          </a:p>
          <a:p>
            <a:pPr>
              <a:lnSpc>
                <a:spcPct val="250000"/>
              </a:lnSpc>
            </a:pPr>
            <a:r>
              <a:rPr lang="en-US" dirty="0" err="1">
                <a:solidFill>
                  <a:srgbClr val="F18800"/>
                </a:solidFill>
              </a:rPr>
              <a:t>baz</a:t>
            </a:r>
            <a:r>
              <a:rPr lang="en-US" dirty="0">
                <a:solidFill>
                  <a:srgbClr val="404040"/>
                </a:solidFill>
              </a:rPr>
              <a:t>:</a:t>
            </a:r>
            <a:r>
              <a:rPr lang="en-US" dirty="0"/>
              <a:t>	 {"text": "Why did the C# developer fall asleep? Because he didn't like Java."}</a:t>
            </a:r>
          </a:p>
        </p:txBody>
      </p:sp>
    </p:spTree>
    <p:extLst>
      <p:ext uri="{BB962C8B-B14F-4D97-AF65-F5344CB8AC3E}">
        <p14:creationId xmlns:p14="http://schemas.microsoft.com/office/powerpoint/2010/main" val="17896273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Time-series Databases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C5FEB0C-EEA5-444E-A95B-A6148327F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166" y="1808820"/>
            <a:ext cx="10565606" cy="710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8852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EBBC6C-78F0-41A7-85EC-89798500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Databases</a:t>
            </a:r>
          </a:p>
        </p:txBody>
      </p:sp>
      <p:grpSp>
        <p:nvGrpSpPr>
          <p:cNvPr id="2063" name="Group 2062">
            <a:extLst>
              <a:ext uri="{FF2B5EF4-FFF2-40B4-BE49-F238E27FC236}">
                <a16:creationId xmlns:a16="http://schemas.microsoft.com/office/drawing/2014/main" id="{92B5C9B9-3309-4ABF-9142-76DFC3C1252E}"/>
              </a:ext>
            </a:extLst>
          </p:cNvPr>
          <p:cNvGrpSpPr/>
          <p:nvPr/>
        </p:nvGrpSpPr>
        <p:grpSpPr>
          <a:xfrm>
            <a:off x="6318059" y="2636729"/>
            <a:ext cx="5659820" cy="5016717"/>
            <a:chOff x="6407239" y="3216893"/>
            <a:chExt cx="5659820" cy="501671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42173D4-C076-4CE8-AF0E-B5B20EC3B5B9}"/>
                </a:ext>
              </a:extLst>
            </p:cNvPr>
            <p:cNvSpPr/>
            <p:nvPr/>
          </p:nvSpPr>
          <p:spPr>
            <a:xfrm>
              <a:off x="6407239" y="4858525"/>
              <a:ext cx="1120462" cy="11204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DA26567-8AAF-4A26-888C-8BBC072EBF19}"/>
                </a:ext>
              </a:extLst>
            </p:cNvPr>
            <p:cNvSpPr txBox="1"/>
            <p:nvPr/>
          </p:nvSpPr>
          <p:spPr>
            <a:xfrm>
              <a:off x="6452808" y="5118674"/>
              <a:ext cx="1120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</a:rPr>
                <a:t>Id:       1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Name:  Alice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Age:     18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13B9291-3E2D-4B2E-8832-4DC3746B693C}"/>
                </a:ext>
              </a:extLst>
            </p:cNvPr>
            <p:cNvSpPr/>
            <p:nvPr/>
          </p:nvSpPr>
          <p:spPr>
            <a:xfrm>
              <a:off x="10783911" y="3216893"/>
              <a:ext cx="1120462" cy="11204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4D2E0C2-CA87-455D-B5CD-75995A1058D1}"/>
                </a:ext>
              </a:extLst>
            </p:cNvPr>
            <p:cNvSpPr/>
            <p:nvPr/>
          </p:nvSpPr>
          <p:spPr>
            <a:xfrm>
              <a:off x="9237850" y="6406135"/>
              <a:ext cx="1120462" cy="11204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6FE41E-9329-4116-B10B-D75952A5A9C4}"/>
                </a:ext>
              </a:extLst>
            </p:cNvPr>
            <p:cNvSpPr txBox="1"/>
            <p:nvPr/>
          </p:nvSpPr>
          <p:spPr>
            <a:xfrm>
              <a:off x="10839228" y="3477042"/>
              <a:ext cx="1120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</a:rPr>
                <a:t>Id:       2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Name:  Bob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Age:     22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4B9BD1-3474-42F0-8B8A-D46C0A3F5AE2}"/>
                </a:ext>
              </a:extLst>
            </p:cNvPr>
            <p:cNvSpPr txBox="1"/>
            <p:nvPr/>
          </p:nvSpPr>
          <p:spPr>
            <a:xfrm>
              <a:off x="9237848" y="6671940"/>
              <a:ext cx="1120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</a:rPr>
                <a:t>Id:      3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Type:  Group</a:t>
              </a:r>
            </a:p>
            <a:p>
              <a:r>
                <a:rPr lang="en-US" sz="1100" dirty="0">
                  <a:solidFill>
                    <a:schemeClr val="bg1"/>
                  </a:solidFill>
                </a:rPr>
                <a:t>Name: Chess</a:t>
              </a:r>
            </a:p>
          </p:txBody>
        </p:sp>
        <p:cxnSp>
          <p:nvCxnSpPr>
            <p:cNvPr id="19" name="Connector: Elbow 18">
              <a:extLst>
                <a:ext uri="{FF2B5EF4-FFF2-40B4-BE49-F238E27FC236}">
                  <a16:creationId xmlns:a16="http://schemas.microsoft.com/office/drawing/2014/main" id="{176E491F-E490-4C8A-A8D4-DDAD2F2F7390}"/>
                </a:ext>
              </a:extLst>
            </p:cNvPr>
            <p:cNvCxnSpPr>
              <a:cxnSpLocks/>
              <a:stCxn id="6" idx="7"/>
              <a:endCxn id="8" idx="2"/>
            </p:cNvCxnSpPr>
            <p:nvPr/>
          </p:nvCxnSpPr>
          <p:spPr>
            <a:xfrm rot="5400000" flipH="1" flipV="1">
              <a:off x="8451018" y="2689720"/>
              <a:ext cx="1245489" cy="3420298"/>
            </a:xfrm>
            <a:prstGeom prst="curvedConnector2">
              <a:avLst/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18">
              <a:extLst>
                <a:ext uri="{FF2B5EF4-FFF2-40B4-BE49-F238E27FC236}">
                  <a16:creationId xmlns:a16="http://schemas.microsoft.com/office/drawing/2014/main" id="{75CECF3F-161C-4E78-9B9C-40894935E369}"/>
                </a:ext>
              </a:extLst>
            </p:cNvPr>
            <p:cNvCxnSpPr>
              <a:cxnSpLocks/>
              <a:stCxn id="8" idx="3"/>
              <a:endCxn id="6" idx="6"/>
            </p:cNvCxnSpPr>
            <p:nvPr/>
          </p:nvCxnSpPr>
          <p:spPr>
            <a:xfrm rot="5400000">
              <a:off x="8615106" y="3085862"/>
              <a:ext cx="1245489" cy="3420298"/>
            </a:xfrm>
            <a:prstGeom prst="curvedConnector2">
              <a:avLst/>
            </a:prstGeom>
            <a:ln w="38100">
              <a:solidFill>
                <a:srgbClr val="F188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or: Elbow 18">
              <a:extLst>
                <a:ext uri="{FF2B5EF4-FFF2-40B4-BE49-F238E27FC236}">
                  <a16:creationId xmlns:a16="http://schemas.microsoft.com/office/drawing/2014/main" id="{D116E9B5-5E46-4DCA-9C24-BFDBC5D96137}"/>
                </a:ext>
              </a:extLst>
            </p:cNvPr>
            <p:cNvCxnSpPr>
              <a:cxnSpLocks/>
              <a:stCxn id="8" idx="4"/>
              <a:endCxn id="10" idx="7"/>
            </p:cNvCxnSpPr>
            <p:nvPr/>
          </p:nvCxnSpPr>
          <p:spPr>
            <a:xfrm rot="5400000">
              <a:off x="9652749" y="4878830"/>
              <a:ext cx="2232868" cy="1149918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A2BB0A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or: Elbow 18">
              <a:extLst>
                <a:ext uri="{FF2B5EF4-FFF2-40B4-BE49-F238E27FC236}">
                  <a16:creationId xmlns:a16="http://schemas.microsoft.com/office/drawing/2014/main" id="{FFE71DE9-475B-4136-A162-D1C78232AACC}"/>
                </a:ext>
              </a:extLst>
            </p:cNvPr>
            <p:cNvCxnSpPr>
              <a:cxnSpLocks/>
              <a:stCxn id="14" idx="3"/>
              <a:endCxn id="8" idx="5"/>
            </p:cNvCxnSpPr>
            <p:nvPr/>
          </p:nvCxnSpPr>
          <p:spPr>
            <a:xfrm flipV="1">
              <a:off x="10358310" y="4173267"/>
              <a:ext cx="1381975" cy="2798755"/>
            </a:xfrm>
            <a:prstGeom prst="curvedConnector2">
              <a:avLst/>
            </a:prstGeom>
            <a:ln w="38100">
              <a:solidFill>
                <a:srgbClr val="A2BB0A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or: Elbow 18">
              <a:extLst>
                <a:ext uri="{FF2B5EF4-FFF2-40B4-BE49-F238E27FC236}">
                  <a16:creationId xmlns:a16="http://schemas.microsoft.com/office/drawing/2014/main" id="{B0F5FB1E-7FE2-48EF-96FB-2AA1F866F7CA}"/>
                </a:ext>
              </a:extLst>
            </p:cNvPr>
            <p:cNvCxnSpPr>
              <a:cxnSpLocks/>
              <a:stCxn id="6" idx="4"/>
              <a:endCxn id="10" idx="3"/>
            </p:cNvCxnSpPr>
            <p:nvPr/>
          </p:nvCxnSpPr>
          <p:spPr>
            <a:xfrm rot="16200000" flipH="1">
              <a:off x="7492943" y="5453514"/>
              <a:ext cx="1383522" cy="2434468"/>
            </a:xfrm>
            <a:prstGeom prst="curvedConnector3">
              <a:avLst>
                <a:gd name="adj1" fmla="val 128383"/>
              </a:avLst>
            </a:prstGeom>
            <a:ln w="38100">
              <a:solidFill>
                <a:srgbClr val="A2BB0A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or: Elbow 18">
              <a:extLst>
                <a:ext uri="{FF2B5EF4-FFF2-40B4-BE49-F238E27FC236}">
                  <a16:creationId xmlns:a16="http://schemas.microsoft.com/office/drawing/2014/main" id="{9A0AF7F2-3ECF-41B7-BBA1-05A90B6671E3}"/>
                </a:ext>
              </a:extLst>
            </p:cNvPr>
            <p:cNvCxnSpPr>
              <a:cxnSpLocks/>
              <a:stCxn id="10" idx="2"/>
              <a:endCxn id="6" idx="5"/>
            </p:cNvCxnSpPr>
            <p:nvPr/>
          </p:nvCxnSpPr>
          <p:spPr>
            <a:xfrm rot="10800000">
              <a:off x="7363614" y="5814900"/>
              <a:ext cx="1874237" cy="1151467"/>
            </a:xfrm>
            <a:prstGeom prst="curvedConnector2">
              <a:avLst/>
            </a:prstGeom>
            <a:ln w="38100">
              <a:solidFill>
                <a:srgbClr val="A2BB0A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7" name="TextBox 2056">
              <a:extLst>
                <a:ext uri="{FF2B5EF4-FFF2-40B4-BE49-F238E27FC236}">
                  <a16:creationId xmlns:a16="http://schemas.microsoft.com/office/drawing/2014/main" id="{4E2152AB-D814-474B-97EF-625650A438BB}"/>
                </a:ext>
              </a:extLst>
            </p:cNvPr>
            <p:cNvSpPr txBox="1"/>
            <p:nvPr/>
          </p:nvSpPr>
          <p:spPr>
            <a:xfrm rot="20824511">
              <a:off x="8157449" y="3380997"/>
              <a:ext cx="1712702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100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knows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Since:	2001-10-30</a:t>
              </a:r>
            </a:p>
          </p:txBody>
        </p:sp>
        <p:sp>
          <p:nvSpPr>
            <p:cNvPr id="2058" name="TextBox 2057">
              <a:extLst>
                <a:ext uri="{FF2B5EF4-FFF2-40B4-BE49-F238E27FC236}">
                  <a16:creationId xmlns:a16="http://schemas.microsoft.com/office/drawing/2014/main" id="{7345CF38-4CCB-45C2-B2B6-FEDC0F04792C}"/>
                </a:ext>
              </a:extLst>
            </p:cNvPr>
            <p:cNvSpPr txBox="1"/>
            <p:nvPr/>
          </p:nvSpPr>
          <p:spPr>
            <a:xfrm rot="20599239">
              <a:off x="8604914" y="4512028"/>
              <a:ext cx="1664511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101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knows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Since:	2001-10-30</a:t>
              </a:r>
            </a:p>
          </p:txBody>
        </p:sp>
        <p:sp>
          <p:nvSpPr>
            <p:cNvPr id="2059" name="TextBox 2058">
              <a:extLst>
                <a:ext uri="{FF2B5EF4-FFF2-40B4-BE49-F238E27FC236}">
                  <a16:creationId xmlns:a16="http://schemas.microsoft.com/office/drawing/2014/main" id="{D9B526E7-9B78-4A72-93D2-40F4AA13E70D}"/>
                </a:ext>
              </a:extLst>
            </p:cNvPr>
            <p:cNvSpPr txBox="1"/>
            <p:nvPr/>
          </p:nvSpPr>
          <p:spPr>
            <a:xfrm rot="18545517">
              <a:off x="9466715" y="5117316"/>
              <a:ext cx="1667872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105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</a:t>
              </a:r>
              <a:r>
                <a:rPr lang="en-US" sz="1050" dirty="0" err="1"/>
                <a:t>is_member</a:t>
              </a:r>
              <a:endParaRPr lang="en-US" sz="1050" dirty="0"/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Since:	2011-02-14</a:t>
              </a:r>
            </a:p>
          </p:txBody>
        </p:sp>
        <p:sp>
          <p:nvSpPr>
            <p:cNvPr id="2060" name="TextBox 2059">
              <a:extLst>
                <a:ext uri="{FF2B5EF4-FFF2-40B4-BE49-F238E27FC236}">
                  <a16:creationId xmlns:a16="http://schemas.microsoft.com/office/drawing/2014/main" id="{830205FE-0538-4DF9-948D-74F7B1BCAC04}"/>
                </a:ext>
              </a:extLst>
            </p:cNvPr>
            <p:cNvSpPr txBox="1"/>
            <p:nvPr/>
          </p:nvSpPr>
          <p:spPr>
            <a:xfrm rot="17717978">
              <a:off x="11025374" y="5556860"/>
              <a:ext cx="1667872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104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members</a:t>
              </a:r>
            </a:p>
          </p:txBody>
        </p:sp>
        <p:sp>
          <p:nvSpPr>
            <p:cNvPr id="2061" name="TextBox 2060">
              <a:extLst>
                <a:ext uri="{FF2B5EF4-FFF2-40B4-BE49-F238E27FC236}">
                  <a16:creationId xmlns:a16="http://schemas.microsoft.com/office/drawing/2014/main" id="{E7D8AC4B-E286-42D3-97DD-D1DC320AEEE0}"/>
                </a:ext>
              </a:extLst>
            </p:cNvPr>
            <p:cNvSpPr txBox="1"/>
            <p:nvPr/>
          </p:nvSpPr>
          <p:spPr>
            <a:xfrm rot="1490958">
              <a:off x="7600970" y="6344649"/>
              <a:ext cx="1667872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103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members</a:t>
              </a:r>
            </a:p>
          </p:txBody>
        </p:sp>
        <p:sp>
          <p:nvSpPr>
            <p:cNvPr id="2062" name="TextBox 2061">
              <a:extLst>
                <a:ext uri="{FF2B5EF4-FFF2-40B4-BE49-F238E27FC236}">
                  <a16:creationId xmlns:a16="http://schemas.microsoft.com/office/drawing/2014/main" id="{8E174E82-F6E3-44D2-9641-64569297E3FB}"/>
                </a:ext>
              </a:extLst>
            </p:cNvPr>
            <p:cNvSpPr txBox="1"/>
            <p:nvPr/>
          </p:nvSpPr>
          <p:spPr>
            <a:xfrm rot="1490958">
              <a:off x="6905007" y="7656529"/>
              <a:ext cx="1667872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40080" algn="l"/>
                </a:tabLst>
              </a:pPr>
              <a:r>
                <a:rPr lang="en-US" sz="1050" dirty="0"/>
                <a:t>Id:	102</a:t>
              </a:r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Label:	</a:t>
              </a:r>
              <a:r>
                <a:rPr lang="en-US" sz="1050" dirty="0" err="1"/>
                <a:t>is_member</a:t>
              </a:r>
              <a:endParaRPr lang="en-US" sz="1050" dirty="0"/>
            </a:p>
            <a:p>
              <a:pPr>
                <a:tabLst>
                  <a:tab pos="640080" algn="l"/>
                </a:tabLst>
              </a:pPr>
              <a:r>
                <a:rPr lang="en-US" sz="1050" dirty="0"/>
                <a:t>Since:	2005-07-01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356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as a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030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/Luca Bravo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756154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42DEA4-3822-4D5E-937F-2DC3E7748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FaaS</a:t>
            </a:r>
            <a:endParaRPr lang="en-US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088706E-816E-482B-852F-7AC5E988B3BD}"/>
              </a:ext>
            </a:extLst>
          </p:cNvPr>
          <p:cNvGrpSpPr/>
          <p:nvPr/>
        </p:nvGrpSpPr>
        <p:grpSpPr>
          <a:xfrm>
            <a:off x="2957494" y="3521960"/>
            <a:ext cx="12380950" cy="3246255"/>
            <a:chOff x="2713939" y="2443277"/>
            <a:chExt cx="12380950" cy="324625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A379F47-938B-4A55-A435-58AFCF2D1E66}"/>
                </a:ext>
              </a:extLst>
            </p:cNvPr>
            <p:cNvSpPr txBox="1"/>
            <p:nvPr/>
          </p:nvSpPr>
          <p:spPr>
            <a:xfrm>
              <a:off x="2713939" y="2443277"/>
              <a:ext cx="1048364" cy="498278"/>
            </a:xfrm>
            <a:prstGeom prst="rect">
              <a:avLst/>
            </a:prstGeom>
            <a:noFill/>
            <a:ln w="28575">
              <a:solidFill>
                <a:srgbClr val="F188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HTTP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99CB3BD-A742-416D-AB71-FBEE6EAEC6CE}"/>
                </a:ext>
              </a:extLst>
            </p:cNvPr>
            <p:cNvSpPr txBox="1"/>
            <p:nvPr/>
          </p:nvSpPr>
          <p:spPr>
            <a:xfrm>
              <a:off x="2713939" y="3794182"/>
              <a:ext cx="2858475" cy="498278"/>
            </a:xfrm>
            <a:prstGeom prst="rect">
              <a:avLst/>
            </a:prstGeom>
            <a:noFill/>
            <a:ln w="28575">
              <a:solidFill>
                <a:srgbClr val="F188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Queue Message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8BF20B2-9270-4AB8-8B0D-0847235162CC}"/>
                </a:ext>
              </a:extLst>
            </p:cNvPr>
            <p:cNvSpPr txBox="1"/>
            <p:nvPr/>
          </p:nvSpPr>
          <p:spPr>
            <a:xfrm>
              <a:off x="2713939" y="5145087"/>
              <a:ext cx="1363515" cy="498278"/>
            </a:xfrm>
            <a:prstGeom prst="rect">
              <a:avLst/>
            </a:prstGeom>
            <a:noFill/>
            <a:ln w="28575">
              <a:solidFill>
                <a:srgbClr val="F188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Trigger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63F309A-EE86-4B2D-831D-BB7775546974}"/>
                </a:ext>
              </a:extLst>
            </p:cNvPr>
            <p:cNvSpPr txBox="1"/>
            <p:nvPr/>
          </p:nvSpPr>
          <p:spPr>
            <a:xfrm>
              <a:off x="8165523" y="3819704"/>
              <a:ext cx="1623868" cy="498278"/>
            </a:xfrm>
            <a:prstGeom prst="rect">
              <a:avLst/>
            </a:prstGeom>
            <a:noFill/>
            <a:ln w="28575">
              <a:solidFill>
                <a:srgbClr val="4E89BA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Function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7EA97E-1991-4F8D-9B82-4F535AF1515C}"/>
                </a:ext>
              </a:extLst>
            </p:cNvPr>
            <p:cNvSpPr txBox="1"/>
            <p:nvPr/>
          </p:nvSpPr>
          <p:spPr>
            <a:xfrm>
              <a:off x="12382500" y="2448154"/>
              <a:ext cx="1810111" cy="498278"/>
            </a:xfrm>
            <a:prstGeom prst="rect">
              <a:avLst/>
            </a:prstGeom>
            <a:noFill/>
            <a:ln w="28575">
              <a:solidFill>
                <a:srgbClr val="A2BB0A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Database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623A457-083E-48C5-9853-B9FEA38F9DDD}"/>
                </a:ext>
              </a:extLst>
            </p:cNvPr>
            <p:cNvSpPr txBox="1"/>
            <p:nvPr/>
          </p:nvSpPr>
          <p:spPr>
            <a:xfrm>
              <a:off x="12382501" y="3819704"/>
              <a:ext cx="2712388" cy="498278"/>
            </a:xfrm>
            <a:prstGeom prst="rect">
              <a:avLst/>
            </a:prstGeom>
            <a:noFill/>
            <a:ln w="28575">
              <a:solidFill>
                <a:srgbClr val="A2BB0A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Object Storage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55AEB09-8ABF-4985-9355-C59F7F43506D}"/>
                </a:ext>
              </a:extLst>
            </p:cNvPr>
            <p:cNvSpPr txBox="1"/>
            <p:nvPr/>
          </p:nvSpPr>
          <p:spPr>
            <a:xfrm>
              <a:off x="12382500" y="5191254"/>
              <a:ext cx="1363515" cy="498278"/>
            </a:xfrm>
            <a:prstGeom prst="rect">
              <a:avLst/>
            </a:prstGeom>
            <a:noFill/>
            <a:ln w="28575">
              <a:solidFill>
                <a:srgbClr val="A2BB0A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Queue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E3CCD552-7D40-4DA0-91B3-638BD0052518}"/>
                </a:ext>
              </a:extLst>
            </p:cNvPr>
            <p:cNvCxnSpPr>
              <a:cxnSpLocks/>
              <a:stCxn id="6" idx="3"/>
              <a:endCxn id="11" idx="1"/>
            </p:cNvCxnSpPr>
            <p:nvPr/>
          </p:nvCxnSpPr>
          <p:spPr>
            <a:xfrm>
              <a:off x="3762303" y="2692416"/>
              <a:ext cx="4403220" cy="13764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C448A6-A21E-495B-8E2D-A5308FF01EBB}"/>
                </a:ext>
              </a:extLst>
            </p:cNvPr>
            <p:cNvCxnSpPr>
              <a:cxnSpLocks/>
              <a:stCxn id="8" idx="3"/>
              <a:endCxn id="11" idx="1"/>
            </p:cNvCxnSpPr>
            <p:nvPr/>
          </p:nvCxnSpPr>
          <p:spPr>
            <a:xfrm>
              <a:off x="5572414" y="4043321"/>
              <a:ext cx="2593109" cy="255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15F7B6B-010E-419E-99A8-513921A0F811}"/>
                </a:ext>
              </a:extLst>
            </p:cNvPr>
            <p:cNvCxnSpPr>
              <a:cxnSpLocks/>
              <a:stCxn id="10" idx="3"/>
              <a:endCxn id="11" idx="1"/>
            </p:cNvCxnSpPr>
            <p:nvPr/>
          </p:nvCxnSpPr>
          <p:spPr>
            <a:xfrm flipV="1">
              <a:off x="4077454" y="4068843"/>
              <a:ext cx="4088069" cy="13253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5A176D7F-1363-4242-95C3-1E1F3C881828}"/>
                </a:ext>
              </a:extLst>
            </p:cNvPr>
            <p:cNvCxnSpPr>
              <a:cxnSpLocks/>
              <a:stCxn id="11" idx="3"/>
              <a:endCxn id="13" idx="1"/>
            </p:cNvCxnSpPr>
            <p:nvPr/>
          </p:nvCxnSpPr>
          <p:spPr>
            <a:xfrm flipV="1">
              <a:off x="9789391" y="2697293"/>
              <a:ext cx="2593109" cy="1371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CCEEE8B-CCA8-48FA-85A4-48B92646C097}"/>
                </a:ext>
              </a:extLst>
            </p:cNvPr>
            <p:cNvCxnSpPr>
              <a:cxnSpLocks/>
              <a:stCxn id="11" idx="3"/>
              <a:endCxn id="15" idx="1"/>
            </p:cNvCxnSpPr>
            <p:nvPr/>
          </p:nvCxnSpPr>
          <p:spPr>
            <a:xfrm>
              <a:off x="9789391" y="4068843"/>
              <a:ext cx="25931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8867F1A-32F1-4E3D-A5BF-614470544A50}"/>
                </a:ext>
              </a:extLst>
            </p:cNvPr>
            <p:cNvCxnSpPr>
              <a:cxnSpLocks/>
              <a:stCxn id="11" idx="3"/>
              <a:endCxn id="17" idx="1"/>
            </p:cNvCxnSpPr>
            <p:nvPr/>
          </p:nvCxnSpPr>
          <p:spPr>
            <a:xfrm>
              <a:off x="9789391" y="4068843"/>
              <a:ext cx="2593109" cy="1371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724093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 as a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142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</a:t>
            </a:r>
            <a:r>
              <a:rPr lang="en-US" sz="1400" dirty="0" err="1">
                <a:solidFill>
                  <a:schemeClr val="bg1"/>
                </a:solidFill>
              </a:rPr>
              <a:t>Chuttersnap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29335902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992B24-EC3B-4B3D-9146-CF35D798B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</a:t>
            </a:r>
          </a:p>
        </p:txBody>
      </p:sp>
      <p:pic>
        <p:nvPicPr>
          <p:cNvPr id="9" name="Graphic 8" descr="Present">
            <a:extLst>
              <a:ext uri="{FF2B5EF4-FFF2-40B4-BE49-F238E27FC236}">
                <a16:creationId xmlns:a16="http://schemas.microsoft.com/office/drawing/2014/main" id="{FBD73536-4DFD-4E78-939A-E9E907D249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61659" y="6413396"/>
            <a:ext cx="1561411" cy="15614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83ED4FF-215D-4AE2-8C76-EB5D2AD3C811}"/>
              </a:ext>
            </a:extLst>
          </p:cNvPr>
          <p:cNvSpPr txBox="1"/>
          <p:nvPr/>
        </p:nvSpPr>
        <p:spPr>
          <a:xfrm>
            <a:off x="3858406" y="7915717"/>
            <a:ext cx="2167916" cy="498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C935D9-1818-48ED-97A8-B2D32BCE4564}"/>
              </a:ext>
            </a:extLst>
          </p:cNvPr>
          <p:cNvSpPr txBox="1"/>
          <p:nvPr/>
        </p:nvSpPr>
        <p:spPr>
          <a:xfrm>
            <a:off x="8976423" y="4523555"/>
            <a:ext cx="2167916" cy="498278"/>
          </a:xfrm>
          <a:prstGeom prst="rect">
            <a:avLst/>
          </a:prstGeom>
          <a:solidFill>
            <a:srgbClr val="4E89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Registry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5A3931A-7C3B-4948-9AC4-4E99D622BDBE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3652047" y="5021833"/>
            <a:ext cx="1290318" cy="1391563"/>
          </a:xfrm>
          <a:prstGeom prst="straightConnector1">
            <a:avLst/>
          </a:prstGeom>
          <a:ln w="76200" cap="rnd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FBD0004-BDE9-41E5-8934-55237B0767C2}"/>
              </a:ext>
            </a:extLst>
          </p:cNvPr>
          <p:cNvCxnSpPr>
            <a:stCxn id="7" idx="2"/>
            <a:endCxn id="9" idx="0"/>
          </p:cNvCxnSpPr>
          <p:nvPr/>
        </p:nvCxnSpPr>
        <p:spPr>
          <a:xfrm flipH="1">
            <a:off x="4942365" y="5021833"/>
            <a:ext cx="1066331" cy="1391563"/>
          </a:xfrm>
          <a:prstGeom prst="straightConnector1">
            <a:avLst/>
          </a:prstGeom>
          <a:ln w="76200" cap="rnd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68F99F92-EBF1-4FC4-8A04-6E3BB2FD22D3}"/>
              </a:ext>
            </a:extLst>
          </p:cNvPr>
          <p:cNvCxnSpPr>
            <a:stCxn id="9" idx="3"/>
            <a:endCxn id="13" idx="1"/>
          </p:cNvCxnSpPr>
          <p:nvPr/>
        </p:nvCxnSpPr>
        <p:spPr>
          <a:xfrm flipV="1">
            <a:off x="5723070" y="4772694"/>
            <a:ext cx="3253353" cy="2421408"/>
          </a:xfrm>
          <a:prstGeom prst="bentConnector3">
            <a:avLst>
              <a:gd name="adj1" fmla="val 67869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75564E0-368A-4D4C-933A-F3BFF1302422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3652047" y="2472624"/>
            <a:ext cx="0" cy="205093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EF2A89-5CA8-499D-96CF-B9DBCC6C05D7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008696" y="3692517"/>
            <a:ext cx="0" cy="831038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5D49982-6FE4-4E32-90F6-68C21858B188}"/>
              </a:ext>
            </a:extLst>
          </p:cNvPr>
          <p:cNvSpPr txBox="1"/>
          <p:nvPr/>
        </p:nvSpPr>
        <p:spPr>
          <a:xfrm>
            <a:off x="2568089" y="4523555"/>
            <a:ext cx="2167916" cy="498278"/>
          </a:xfrm>
          <a:prstGeom prst="rect">
            <a:avLst/>
          </a:prstGeom>
          <a:solidFill>
            <a:srgbClr val="4E89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88576-841F-4F83-8CA5-13927D051A0A}"/>
              </a:ext>
            </a:extLst>
          </p:cNvPr>
          <p:cNvSpPr txBox="1"/>
          <p:nvPr/>
        </p:nvSpPr>
        <p:spPr>
          <a:xfrm>
            <a:off x="4924738" y="4523555"/>
            <a:ext cx="2167916" cy="498278"/>
          </a:xfrm>
          <a:prstGeom prst="rect">
            <a:avLst/>
          </a:prstGeom>
          <a:solidFill>
            <a:srgbClr val="4E89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Runtime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0BF552-B2ED-4118-8CEB-67857ADAA6BA}"/>
              </a:ext>
            </a:extLst>
          </p:cNvPr>
          <p:cNvSpPr txBox="1"/>
          <p:nvPr/>
        </p:nvSpPr>
        <p:spPr>
          <a:xfrm>
            <a:off x="2589752" y="1974346"/>
            <a:ext cx="4502902" cy="498278"/>
          </a:xfrm>
          <a:prstGeom prst="rect">
            <a:avLst/>
          </a:prstGeom>
          <a:solidFill>
            <a:srgbClr val="4E89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Version Control System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2759CB-1F76-4D2E-B572-3223CF1B3EEF}"/>
              </a:ext>
            </a:extLst>
          </p:cNvPr>
          <p:cNvSpPr txBox="1"/>
          <p:nvPr/>
        </p:nvSpPr>
        <p:spPr>
          <a:xfrm>
            <a:off x="2589752" y="3194239"/>
            <a:ext cx="4502902" cy="498278"/>
          </a:xfrm>
          <a:prstGeom prst="rect">
            <a:avLst/>
          </a:prstGeom>
          <a:solidFill>
            <a:srgbClr val="4E89BA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CI/CD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94128B1-9A8A-4945-8707-E88BCBFE4C61}"/>
              </a:ext>
            </a:extLst>
          </p:cNvPr>
          <p:cNvSpPr txBox="1"/>
          <p:nvPr/>
        </p:nvSpPr>
        <p:spPr>
          <a:xfrm>
            <a:off x="13360095" y="2991267"/>
            <a:ext cx="2367755" cy="904222"/>
          </a:xfrm>
          <a:prstGeom prst="rect">
            <a:avLst/>
          </a:prstGeom>
          <a:solidFill>
            <a:srgbClr val="4E89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Container Orchestrator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352FEC3-5AF3-4F85-AF1F-B8F7F25491ED}"/>
              </a:ext>
            </a:extLst>
          </p:cNvPr>
          <p:cNvSpPr txBox="1"/>
          <p:nvPr/>
        </p:nvSpPr>
        <p:spPr>
          <a:xfrm>
            <a:off x="13357230" y="6911674"/>
            <a:ext cx="2367755" cy="955976"/>
          </a:xfrm>
          <a:prstGeom prst="rect">
            <a:avLst/>
          </a:prstGeom>
          <a:solidFill>
            <a:srgbClr val="4E89BA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Worker Node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37469A3-E26B-462C-8BBE-E30745AE1F52}"/>
              </a:ext>
            </a:extLst>
          </p:cNvPr>
          <p:cNvCxnSpPr>
            <a:cxnSpLocks/>
            <a:stCxn id="25" idx="3"/>
            <a:endCxn id="39" idx="1"/>
          </p:cNvCxnSpPr>
          <p:nvPr/>
        </p:nvCxnSpPr>
        <p:spPr>
          <a:xfrm>
            <a:off x="7092654" y="3443378"/>
            <a:ext cx="6267441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51AB33E-9B4F-451D-BDC3-55847C74E4AB}"/>
              </a:ext>
            </a:extLst>
          </p:cNvPr>
          <p:cNvCxnSpPr>
            <a:cxnSpLocks/>
            <a:stCxn id="39" idx="2"/>
            <a:endCxn id="41" idx="0"/>
          </p:cNvCxnSpPr>
          <p:nvPr/>
        </p:nvCxnSpPr>
        <p:spPr>
          <a:xfrm flipH="1">
            <a:off x="14541108" y="3895489"/>
            <a:ext cx="2865" cy="3016185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29B8E686-05F2-4BB6-817E-00B489EE27EF}"/>
              </a:ext>
            </a:extLst>
          </p:cNvPr>
          <p:cNvCxnSpPr>
            <a:cxnSpLocks/>
            <a:stCxn id="13" idx="3"/>
            <a:endCxn id="41" idx="0"/>
          </p:cNvCxnSpPr>
          <p:nvPr/>
        </p:nvCxnSpPr>
        <p:spPr>
          <a:xfrm>
            <a:off x="11144339" y="4772694"/>
            <a:ext cx="3396769" cy="2138980"/>
          </a:xfrm>
          <a:prstGeom prst="bentConnector2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07722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2" y="8209889"/>
            <a:ext cx="8205494" cy="1089529"/>
          </a:xfrm>
        </p:spPr>
        <p:txBody>
          <a:bodyPr/>
          <a:lstStyle/>
          <a:p>
            <a:r>
              <a:rPr lang="en-US" dirty="0"/>
              <a:t>Stream Processing &amp;</a:t>
            </a:r>
            <a:br>
              <a:rPr lang="en-US" dirty="0"/>
            </a:br>
            <a:r>
              <a:rPr lang="en-US" dirty="0"/>
              <a:t>Business Analytics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8400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404040"/>
                </a:solidFill>
              </a:rPr>
              <a:t>Source: </a:t>
            </a:r>
            <a:r>
              <a:rPr lang="en-US" sz="1400" dirty="0" err="1">
                <a:solidFill>
                  <a:srgbClr val="404040"/>
                </a:solidFill>
              </a:rPr>
              <a:t>Unsplash</a:t>
            </a:r>
            <a:r>
              <a:rPr lang="en-US" sz="1400" dirty="0">
                <a:solidFill>
                  <a:srgbClr val="404040"/>
                </a:solidFill>
              </a:rPr>
              <a:t>/Hendrik Cornelissen under </a:t>
            </a:r>
            <a:r>
              <a:rPr lang="en-US" sz="1400" dirty="0" err="1">
                <a:solidFill>
                  <a:srgbClr val="404040"/>
                </a:solidFill>
              </a:rPr>
              <a:t>Unsplash</a:t>
            </a:r>
            <a:r>
              <a:rPr lang="en-US" sz="1400" dirty="0">
                <a:solidFill>
                  <a:srgbClr val="404040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7894156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527681-3E3D-4C3E-8F68-278048E2D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Processing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F7866A3-D6F5-494E-BA2A-F9D2478303D9}"/>
              </a:ext>
            </a:extLst>
          </p:cNvPr>
          <p:cNvGrpSpPr/>
          <p:nvPr/>
        </p:nvGrpSpPr>
        <p:grpSpPr>
          <a:xfrm>
            <a:off x="1572768" y="2333549"/>
            <a:ext cx="1302106" cy="1316736"/>
            <a:chOff x="1572768" y="2333549"/>
            <a:chExt cx="1302106" cy="1316736"/>
          </a:xfrm>
        </p:grpSpPr>
        <p:sp>
          <p:nvSpPr>
            <p:cNvPr id="6" name="Flowchart: Magnetic Disk 5">
              <a:extLst>
                <a:ext uri="{FF2B5EF4-FFF2-40B4-BE49-F238E27FC236}">
                  <a16:creationId xmlns:a16="http://schemas.microsoft.com/office/drawing/2014/main" id="{40058A01-3CA8-4F72-A80F-212AC12DDBFF}"/>
                </a:ext>
              </a:extLst>
            </p:cNvPr>
            <p:cNvSpPr/>
            <p:nvPr/>
          </p:nvSpPr>
          <p:spPr>
            <a:xfrm>
              <a:off x="1572768" y="2333549"/>
              <a:ext cx="1302106" cy="1316736"/>
            </a:xfrm>
            <a:prstGeom prst="flowChartMagneticDisk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FE721B7-345A-4757-8D56-C79D96C2533D}"/>
                </a:ext>
              </a:extLst>
            </p:cNvPr>
            <p:cNvSpPr txBox="1"/>
            <p:nvPr/>
          </p:nvSpPr>
          <p:spPr>
            <a:xfrm>
              <a:off x="1572768" y="2866713"/>
              <a:ext cx="13021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Source</a:t>
              </a:r>
            </a:p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Database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511A7B1-0504-409C-A44D-42EA6ECDB8C7}"/>
              </a:ext>
            </a:extLst>
          </p:cNvPr>
          <p:cNvGrpSpPr/>
          <p:nvPr/>
        </p:nvGrpSpPr>
        <p:grpSpPr>
          <a:xfrm>
            <a:off x="1572768" y="4183449"/>
            <a:ext cx="1302106" cy="1316736"/>
            <a:chOff x="1572768" y="2333549"/>
            <a:chExt cx="1302106" cy="1316736"/>
          </a:xfrm>
        </p:grpSpPr>
        <p:sp>
          <p:nvSpPr>
            <p:cNvPr id="9" name="Flowchart: Magnetic Disk 8">
              <a:extLst>
                <a:ext uri="{FF2B5EF4-FFF2-40B4-BE49-F238E27FC236}">
                  <a16:creationId xmlns:a16="http://schemas.microsoft.com/office/drawing/2014/main" id="{0614521E-38B9-46D8-A1DD-4B23C5E3B1E2}"/>
                </a:ext>
              </a:extLst>
            </p:cNvPr>
            <p:cNvSpPr/>
            <p:nvPr/>
          </p:nvSpPr>
          <p:spPr>
            <a:xfrm>
              <a:off x="1572768" y="2333549"/>
              <a:ext cx="1302106" cy="1316736"/>
            </a:xfrm>
            <a:prstGeom prst="flowChartMagneticDisk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194ACD5-863E-45FE-B7F4-1EE760B862F0}"/>
                </a:ext>
              </a:extLst>
            </p:cNvPr>
            <p:cNvSpPr txBox="1"/>
            <p:nvPr/>
          </p:nvSpPr>
          <p:spPr>
            <a:xfrm>
              <a:off x="1572768" y="2866713"/>
              <a:ext cx="13021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Source</a:t>
              </a:r>
            </a:p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Database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48DBA-0AD1-4406-9D1D-09205A80D583}"/>
              </a:ext>
            </a:extLst>
          </p:cNvPr>
          <p:cNvGrpSpPr/>
          <p:nvPr/>
        </p:nvGrpSpPr>
        <p:grpSpPr>
          <a:xfrm>
            <a:off x="1572768" y="6033349"/>
            <a:ext cx="1302106" cy="1316736"/>
            <a:chOff x="1572768" y="2333549"/>
            <a:chExt cx="1302106" cy="1316736"/>
          </a:xfrm>
        </p:grpSpPr>
        <p:sp>
          <p:nvSpPr>
            <p:cNvPr id="12" name="Flowchart: Magnetic Disk 11">
              <a:extLst>
                <a:ext uri="{FF2B5EF4-FFF2-40B4-BE49-F238E27FC236}">
                  <a16:creationId xmlns:a16="http://schemas.microsoft.com/office/drawing/2014/main" id="{9020AB21-DFB3-4BFA-B380-F941B9CE136D}"/>
                </a:ext>
              </a:extLst>
            </p:cNvPr>
            <p:cNvSpPr/>
            <p:nvPr/>
          </p:nvSpPr>
          <p:spPr>
            <a:xfrm>
              <a:off x="1572768" y="2333549"/>
              <a:ext cx="1302106" cy="1316736"/>
            </a:xfrm>
            <a:prstGeom prst="flowChartMagneticDisk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21CFBD-19E5-4C3D-AE69-5642DEC8EE05}"/>
                </a:ext>
              </a:extLst>
            </p:cNvPr>
            <p:cNvSpPr txBox="1"/>
            <p:nvPr/>
          </p:nvSpPr>
          <p:spPr>
            <a:xfrm>
              <a:off x="1572768" y="2866713"/>
              <a:ext cx="13021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Source</a:t>
              </a:r>
            </a:p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Database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743E0E5-2D74-4655-B454-48632409CFC8}"/>
              </a:ext>
            </a:extLst>
          </p:cNvPr>
          <p:cNvGrpSpPr/>
          <p:nvPr/>
        </p:nvGrpSpPr>
        <p:grpSpPr>
          <a:xfrm>
            <a:off x="6532118" y="4183449"/>
            <a:ext cx="1302106" cy="1316736"/>
            <a:chOff x="1572768" y="2333549"/>
            <a:chExt cx="1302106" cy="1316736"/>
          </a:xfrm>
        </p:grpSpPr>
        <p:sp>
          <p:nvSpPr>
            <p:cNvPr id="15" name="Flowchart: Magnetic Disk 14">
              <a:extLst>
                <a:ext uri="{FF2B5EF4-FFF2-40B4-BE49-F238E27FC236}">
                  <a16:creationId xmlns:a16="http://schemas.microsoft.com/office/drawing/2014/main" id="{D7602BF3-B317-40E3-8DDC-2A8B5E1D3B91}"/>
                </a:ext>
              </a:extLst>
            </p:cNvPr>
            <p:cNvSpPr/>
            <p:nvPr/>
          </p:nvSpPr>
          <p:spPr>
            <a:xfrm>
              <a:off x="1572768" y="2333549"/>
              <a:ext cx="1302106" cy="1316736"/>
            </a:xfrm>
            <a:prstGeom prst="flowChartMagneticDisk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69174E-8CB1-45C7-A753-5426E4C006F5}"/>
                </a:ext>
              </a:extLst>
            </p:cNvPr>
            <p:cNvSpPr txBox="1"/>
            <p:nvPr/>
          </p:nvSpPr>
          <p:spPr>
            <a:xfrm>
              <a:off x="1572768" y="2923863"/>
              <a:ext cx="13021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bg1"/>
                  </a:solidFill>
                </a:rPr>
                <a:t>Datalake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0E0541BB-1A74-4965-9D22-341960591DB7}"/>
              </a:ext>
            </a:extLst>
          </p:cNvPr>
          <p:cNvCxnSpPr>
            <a:stCxn id="6" idx="4"/>
          </p:cNvCxnSpPr>
          <p:nvPr/>
        </p:nvCxnSpPr>
        <p:spPr>
          <a:xfrm>
            <a:off x="2874874" y="2991917"/>
            <a:ext cx="3657244" cy="1849900"/>
          </a:xfrm>
          <a:prstGeom prst="bentConnector3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7E16BEF-EF54-460F-979A-AF6063BF47E9}"/>
              </a:ext>
            </a:extLst>
          </p:cNvPr>
          <p:cNvCxnSpPr>
            <a:cxnSpLocks/>
            <a:endCxn id="15" idx="2"/>
          </p:cNvCxnSpPr>
          <p:nvPr/>
        </p:nvCxnSpPr>
        <p:spPr>
          <a:xfrm flipV="1">
            <a:off x="2874874" y="4841817"/>
            <a:ext cx="3657244" cy="14496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1368D2DF-63C2-48D1-967D-1A5338166CC7}"/>
              </a:ext>
            </a:extLst>
          </p:cNvPr>
          <p:cNvCxnSpPr>
            <a:cxnSpLocks/>
            <a:endCxn id="15" idx="2"/>
          </p:cNvCxnSpPr>
          <p:nvPr/>
        </p:nvCxnSpPr>
        <p:spPr>
          <a:xfrm flipV="1">
            <a:off x="2874874" y="4841817"/>
            <a:ext cx="3657244" cy="1849900"/>
          </a:xfrm>
          <a:prstGeom prst="bentConnector3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A60A5C5-1FA6-43EC-A416-07D713EF68B9}"/>
              </a:ext>
            </a:extLst>
          </p:cNvPr>
          <p:cNvSpPr txBox="1"/>
          <p:nvPr/>
        </p:nvSpPr>
        <p:spPr>
          <a:xfrm>
            <a:off x="9588499" y="4389706"/>
            <a:ext cx="3540919" cy="904222"/>
          </a:xfrm>
          <a:prstGeom prst="rect">
            <a:avLst/>
          </a:prstGeom>
          <a:solidFill>
            <a:srgbClr val="A2BB0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Analytics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Pipeline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E7C4630-BA82-47B4-B3BD-C61510253545}"/>
              </a:ext>
            </a:extLst>
          </p:cNvPr>
          <p:cNvCxnSpPr>
            <a:stCxn id="15" idx="4"/>
            <a:endCxn id="28" idx="1"/>
          </p:cNvCxnSpPr>
          <p:nvPr/>
        </p:nvCxnSpPr>
        <p:spPr>
          <a:xfrm>
            <a:off x="7834224" y="4841817"/>
            <a:ext cx="1754275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88C74BE-94E5-4F3B-AB20-A2842D0DD38C}"/>
              </a:ext>
            </a:extLst>
          </p:cNvPr>
          <p:cNvCxnSpPr>
            <a:cxnSpLocks/>
            <a:stCxn id="28" idx="3"/>
            <a:endCxn id="34" idx="1"/>
          </p:cNvCxnSpPr>
          <p:nvPr/>
        </p:nvCxnSpPr>
        <p:spPr>
          <a:xfrm>
            <a:off x="13129418" y="4841817"/>
            <a:ext cx="2601725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Scroll: Vertical 33">
            <a:extLst>
              <a:ext uri="{FF2B5EF4-FFF2-40B4-BE49-F238E27FC236}">
                <a16:creationId xmlns:a16="http://schemas.microsoft.com/office/drawing/2014/main" id="{AB2875B3-CF1C-4367-9CAA-89D1B0B4C26A}"/>
              </a:ext>
            </a:extLst>
          </p:cNvPr>
          <p:cNvSpPr/>
          <p:nvPr/>
        </p:nvSpPr>
        <p:spPr>
          <a:xfrm>
            <a:off x="15589248" y="4274239"/>
            <a:ext cx="1302106" cy="1135156"/>
          </a:xfrm>
          <a:prstGeom prst="verticalScroll">
            <a:avLst/>
          </a:prstGeom>
          <a:solidFill>
            <a:srgbClr val="A2BB0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314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4F043-50B5-4644-BEEE-E011E7BB6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IaaS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97A291-C53B-4BAD-8869-D187B9EEA3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85291" y="1800003"/>
            <a:ext cx="8125357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IaaS:</a:t>
            </a:r>
            <a:r>
              <a:rPr lang="en-US" dirty="0"/>
              <a:t> virtual machines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PaaS:</a:t>
            </a:r>
            <a:r>
              <a:rPr lang="en-US" dirty="0"/>
              <a:t> managed services</a:t>
            </a:r>
          </a:p>
        </p:txBody>
      </p:sp>
    </p:spTree>
    <p:extLst>
      <p:ext uri="{BB962C8B-B14F-4D97-AF65-F5344CB8AC3E}">
        <p14:creationId xmlns:p14="http://schemas.microsoft.com/office/powerpoint/2010/main" val="36896985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Pipelines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078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/Mike </a:t>
            </a:r>
            <a:r>
              <a:rPr lang="en-US" sz="1400" dirty="0" err="1">
                <a:solidFill>
                  <a:schemeClr val="bg1"/>
                </a:solidFill>
              </a:rPr>
              <a:t>Benna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497794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527681-3E3D-4C3E-8F68-278048E2D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Processing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743E0E5-2D74-4655-B454-48632409CFC8}"/>
              </a:ext>
            </a:extLst>
          </p:cNvPr>
          <p:cNvGrpSpPr/>
          <p:nvPr/>
        </p:nvGrpSpPr>
        <p:grpSpPr>
          <a:xfrm>
            <a:off x="1217168" y="4274239"/>
            <a:ext cx="1302106" cy="1316736"/>
            <a:chOff x="1572768" y="2333549"/>
            <a:chExt cx="1302106" cy="1316736"/>
          </a:xfrm>
        </p:grpSpPr>
        <p:sp>
          <p:nvSpPr>
            <p:cNvPr id="15" name="Flowchart: Magnetic Disk 14">
              <a:extLst>
                <a:ext uri="{FF2B5EF4-FFF2-40B4-BE49-F238E27FC236}">
                  <a16:creationId xmlns:a16="http://schemas.microsoft.com/office/drawing/2014/main" id="{D7602BF3-B317-40E3-8DDC-2A8B5E1D3B91}"/>
                </a:ext>
              </a:extLst>
            </p:cNvPr>
            <p:cNvSpPr/>
            <p:nvPr/>
          </p:nvSpPr>
          <p:spPr>
            <a:xfrm>
              <a:off x="1572768" y="2333549"/>
              <a:ext cx="1302106" cy="1316736"/>
            </a:xfrm>
            <a:prstGeom prst="flowChartMagneticDisk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69174E-8CB1-45C7-A753-5426E4C006F5}"/>
                </a:ext>
              </a:extLst>
            </p:cNvPr>
            <p:cNvSpPr txBox="1"/>
            <p:nvPr/>
          </p:nvSpPr>
          <p:spPr>
            <a:xfrm>
              <a:off x="1572768" y="2923863"/>
              <a:ext cx="13021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VCS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0A60A5C5-1FA6-43EC-A416-07D713EF68B9}"/>
              </a:ext>
            </a:extLst>
          </p:cNvPr>
          <p:cNvSpPr txBox="1"/>
          <p:nvPr/>
        </p:nvSpPr>
        <p:spPr>
          <a:xfrm>
            <a:off x="3809999" y="4274239"/>
            <a:ext cx="1911351" cy="1316736"/>
          </a:xfrm>
          <a:prstGeom prst="rect">
            <a:avLst/>
          </a:prstGeom>
          <a:solidFill>
            <a:srgbClr val="A2BB0A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Build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E7C4630-BA82-47B4-B3BD-C61510253545}"/>
              </a:ext>
            </a:extLst>
          </p:cNvPr>
          <p:cNvCxnSpPr>
            <a:cxnSpLocks/>
            <a:stCxn id="15" idx="4"/>
            <a:endCxn id="28" idx="1"/>
          </p:cNvCxnSpPr>
          <p:nvPr/>
        </p:nvCxnSpPr>
        <p:spPr>
          <a:xfrm>
            <a:off x="2519274" y="4932607"/>
            <a:ext cx="1290725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F678394-C998-4B17-BA6C-9964CFB04F45}"/>
              </a:ext>
            </a:extLst>
          </p:cNvPr>
          <p:cNvSpPr txBox="1"/>
          <p:nvPr/>
        </p:nvSpPr>
        <p:spPr>
          <a:xfrm>
            <a:off x="6451599" y="4274239"/>
            <a:ext cx="1911351" cy="1316736"/>
          </a:xfrm>
          <a:prstGeom prst="rect">
            <a:avLst/>
          </a:prstGeom>
          <a:solidFill>
            <a:srgbClr val="A2BB0A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0F1D05-B38D-40DC-8E6A-6CAA66582F2B}"/>
              </a:ext>
            </a:extLst>
          </p:cNvPr>
          <p:cNvSpPr txBox="1"/>
          <p:nvPr/>
        </p:nvSpPr>
        <p:spPr>
          <a:xfrm>
            <a:off x="9093199" y="4274239"/>
            <a:ext cx="1911351" cy="1316736"/>
          </a:xfrm>
          <a:prstGeom prst="rect">
            <a:avLst/>
          </a:prstGeom>
          <a:solidFill>
            <a:srgbClr val="A2BB0A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Deploy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63AC427-0EF7-41E5-821A-AD555BCF71A8}"/>
              </a:ext>
            </a:extLst>
          </p:cNvPr>
          <p:cNvCxnSpPr>
            <a:cxnSpLocks/>
            <a:stCxn id="28" idx="3"/>
            <a:endCxn id="27" idx="1"/>
          </p:cNvCxnSpPr>
          <p:nvPr/>
        </p:nvCxnSpPr>
        <p:spPr>
          <a:xfrm>
            <a:off x="5721350" y="4932607"/>
            <a:ext cx="730249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80CC5DF-9138-41ED-AEBD-E9852434DCC3}"/>
              </a:ext>
            </a:extLst>
          </p:cNvPr>
          <p:cNvCxnSpPr>
            <a:cxnSpLocks/>
            <a:stCxn id="27" idx="3"/>
            <a:endCxn id="29" idx="1"/>
          </p:cNvCxnSpPr>
          <p:nvPr/>
        </p:nvCxnSpPr>
        <p:spPr>
          <a:xfrm>
            <a:off x="8362950" y="4932607"/>
            <a:ext cx="730249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1B5B43B-3BFC-46C6-8D83-71D6F2A12615}"/>
              </a:ext>
            </a:extLst>
          </p:cNvPr>
          <p:cNvSpPr txBox="1"/>
          <p:nvPr/>
        </p:nvSpPr>
        <p:spPr>
          <a:xfrm>
            <a:off x="12293599" y="2750239"/>
            <a:ext cx="1911351" cy="1316736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F94BCBE-41B3-4040-B674-D7B6EDA32C83}"/>
              </a:ext>
            </a:extLst>
          </p:cNvPr>
          <p:cNvSpPr txBox="1"/>
          <p:nvPr/>
        </p:nvSpPr>
        <p:spPr>
          <a:xfrm>
            <a:off x="12293599" y="4274239"/>
            <a:ext cx="1911351" cy="1316736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Container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70F1860-247B-4C98-A224-4F0639ED8FDB}"/>
              </a:ext>
            </a:extLst>
          </p:cNvPr>
          <p:cNvSpPr txBox="1"/>
          <p:nvPr/>
        </p:nvSpPr>
        <p:spPr>
          <a:xfrm>
            <a:off x="12293599" y="5798239"/>
            <a:ext cx="1911351" cy="1316736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Container</a:t>
            </a:r>
          </a:p>
        </p:txBody>
      </p:sp>
    </p:spTree>
    <p:extLst>
      <p:ext uri="{BB962C8B-B14F-4D97-AF65-F5344CB8AC3E}">
        <p14:creationId xmlns:p14="http://schemas.microsoft.com/office/powerpoint/2010/main" val="25445921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1B447F-DF05-4FE4-8554-5FF73C2B7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0FFFD1-0612-4008-9DD1-98DC4A5408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3869988" y="12598400"/>
            <a:ext cx="4425950" cy="736600"/>
          </a:xfr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42</a:t>
            </a:fld>
            <a:endParaRPr lang="de-A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FD1F07-F32A-48FE-A50E-39E02937E56F}"/>
              </a:ext>
            </a:extLst>
          </p:cNvPr>
          <p:cNvSpPr txBox="1"/>
          <p:nvPr/>
        </p:nvSpPr>
        <p:spPr>
          <a:xfrm>
            <a:off x="794436" y="9304234"/>
            <a:ext cx="5452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/Wilhelm Gunkel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511199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4F043-50B5-4644-BEEE-E011E7BB6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IaaS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97A291-C53B-4BAD-8869-D187B9EEA3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85291" y="1800003"/>
            <a:ext cx="8125357" cy="7331333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IaaS:</a:t>
            </a:r>
            <a:r>
              <a:rPr lang="en-US" dirty="0"/>
              <a:t> for system administrators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5596"/>
                </a:solidFill>
              </a:rPr>
              <a:t> </a:t>
            </a:r>
            <a:r>
              <a:rPr lang="en-US" dirty="0">
                <a:solidFill>
                  <a:srgbClr val="F18800"/>
                </a:solidFill>
              </a:rPr>
              <a:t>PaaS:</a:t>
            </a:r>
            <a:r>
              <a:rPr lang="en-US" dirty="0"/>
              <a:t> for developers</a:t>
            </a:r>
          </a:p>
        </p:txBody>
      </p:sp>
    </p:spTree>
    <p:extLst>
      <p:ext uri="{BB962C8B-B14F-4D97-AF65-F5344CB8AC3E}">
        <p14:creationId xmlns:p14="http://schemas.microsoft.com/office/powerpoint/2010/main" val="4072995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A05E6-57E2-4142-AFDD-EB4F5C1F4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IaaS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47CD70-07B6-48CD-B46A-6D8712503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6</a:t>
            </a:fld>
            <a:endParaRPr lang="de-A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4E4FAA-14D4-4BD1-9B5D-AE05C83CD5C7}"/>
              </a:ext>
            </a:extLst>
          </p:cNvPr>
          <p:cNvSpPr/>
          <p:nvPr/>
        </p:nvSpPr>
        <p:spPr>
          <a:xfrm>
            <a:off x="5538860" y="4067876"/>
            <a:ext cx="7218219" cy="2094216"/>
          </a:xfrm>
          <a:prstGeom prst="rect">
            <a:avLst/>
          </a:prstGeom>
          <a:noFill/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144E34-351C-4B1E-AAE5-9FC4A4F787C4}"/>
              </a:ext>
            </a:extLst>
          </p:cNvPr>
          <p:cNvCxnSpPr>
            <a:cxnSpLocks/>
            <a:stCxn id="6" idx="2"/>
            <a:endCxn id="17" idx="0"/>
          </p:cNvCxnSpPr>
          <p:nvPr/>
        </p:nvCxnSpPr>
        <p:spPr>
          <a:xfrm>
            <a:off x="6806280" y="5856670"/>
            <a:ext cx="2341689" cy="67105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DB498F0-8405-498F-88B4-A3E112A36441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>
            <a:off x="9145012" y="5856670"/>
            <a:ext cx="2957" cy="67105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621A26-FE88-4D79-B95B-4F289DEDD6D2}"/>
              </a:ext>
            </a:extLst>
          </p:cNvPr>
          <p:cNvCxnSpPr>
            <a:cxnSpLocks/>
            <a:stCxn id="8" idx="2"/>
            <a:endCxn id="17" idx="0"/>
          </p:cNvCxnSpPr>
          <p:nvPr/>
        </p:nvCxnSpPr>
        <p:spPr>
          <a:xfrm flipH="1">
            <a:off x="9147969" y="5856670"/>
            <a:ext cx="2335775" cy="67105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6ED4EA4-DA26-4BDE-B0B6-A4F51A6055B5}"/>
              </a:ext>
            </a:extLst>
          </p:cNvPr>
          <p:cNvSpPr txBox="1"/>
          <p:nvPr/>
        </p:nvSpPr>
        <p:spPr>
          <a:xfrm>
            <a:off x="8173289" y="6527721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Managed Database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8580D34-D2D6-47C4-BA0E-FD26A21D9181}"/>
              </a:ext>
            </a:extLst>
          </p:cNvPr>
          <p:cNvCxnSpPr>
            <a:cxnSpLocks/>
            <a:stCxn id="26" idx="2"/>
            <a:endCxn id="10" idx="0"/>
          </p:cNvCxnSpPr>
          <p:nvPr/>
        </p:nvCxnSpPr>
        <p:spPr>
          <a:xfrm>
            <a:off x="9145012" y="3762454"/>
            <a:ext cx="0" cy="556362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96306C-1FEF-45DB-9792-7A4D19851983}"/>
              </a:ext>
            </a:extLst>
          </p:cNvPr>
          <p:cNvCxnSpPr>
            <a:cxnSpLocks/>
            <a:stCxn id="26" idx="2"/>
            <a:endCxn id="6" idx="0"/>
          </p:cNvCxnSpPr>
          <p:nvPr/>
        </p:nvCxnSpPr>
        <p:spPr>
          <a:xfrm flipH="1">
            <a:off x="6806280" y="3762454"/>
            <a:ext cx="2338732" cy="556362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51F3E0B-A3B7-43EF-9DA3-A1932A9387C5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9145012" y="3762454"/>
            <a:ext cx="2338732" cy="556362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3B3E15F-85A8-48A1-98C3-E27E67D0F608}"/>
              </a:ext>
            </a:extLst>
          </p:cNvPr>
          <p:cNvSpPr txBox="1"/>
          <p:nvPr/>
        </p:nvSpPr>
        <p:spPr>
          <a:xfrm>
            <a:off x="5831600" y="2224600"/>
            <a:ext cx="6626824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Managed Application Load Balancer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D1D1FE-E32F-4631-8A76-C09DAFB366F2}"/>
              </a:ext>
            </a:extLst>
          </p:cNvPr>
          <p:cNvSpPr txBox="1"/>
          <p:nvPr/>
        </p:nvSpPr>
        <p:spPr>
          <a:xfrm>
            <a:off x="5831600" y="4318816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18937C-8F92-4730-A17E-2C2847BB1EAC}"/>
              </a:ext>
            </a:extLst>
          </p:cNvPr>
          <p:cNvSpPr txBox="1"/>
          <p:nvPr/>
        </p:nvSpPr>
        <p:spPr>
          <a:xfrm>
            <a:off x="10509064" y="4318816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B50F51-9C7F-4716-8E1A-73A6C08E5096}"/>
              </a:ext>
            </a:extLst>
          </p:cNvPr>
          <p:cNvSpPr txBox="1"/>
          <p:nvPr/>
        </p:nvSpPr>
        <p:spPr>
          <a:xfrm>
            <a:off x="8170332" y="4318816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</p:spTree>
    <p:extLst>
      <p:ext uri="{BB962C8B-B14F-4D97-AF65-F5344CB8AC3E}">
        <p14:creationId xmlns:p14="http://schemas.microsoft.com/office/powerpoint/2010/main" val="668206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8BDF6F-C00D-4823-B34D-65ECDC98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Load Balancers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3D71C-37C6-4801-9786-8C091A9A4185}"/>
              </a:ext>
            </a:extLst>
          </p:cNvPr>
          <p:cNvSpPr txBox="1"/>
          <p:nvPr/>
        </p:nvSpPr>
        <p:spPr>
          <a:xfrm>
            <a:off x="794436" y="9304234"/>
            <a:ext cx="52147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Source: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/Maciej </a:t>
            </a:r>
            <a:r>
              <a:rPr lang="en-US" sz="1400" dirty="0" err="1">
                <a:solidFill>
                  <a:schemeClr val="bg1"/>
                </a:solidFill>
              </a:rPr>
              <a:t>Rusek</a:t>
            </a:r>
            <a:r>
              <a:rPr lang="en-US" sz="1400" dirty="0">
                <a:solidFill>
                  <a:schemeClr val="bg1"/>
                </a:solidFill>
              </a:rPr>
              <a:t> under </a:t>
            </a:r>
            <a:r>
              <a:rPr lang="en-US" sz="1400" dirty="0" err="1">
                <a:solidFill>
                  <a:schemeClr val="bg1"/>
                </a:solidFill>
              </a:rPr>
              <a:t>Unsplash</a:t>
            </a:r>
            <a:r>
              <a:rPr lang="en-US" sz="14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1071265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 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953D27-1EA4-4E56-B3B2-CB37407B2709}"/>
              </a:ext>
            </a:extLst>
          </p:cNvPr>
          <p:cNvSpPr txBox="1"/>
          <p:nvPr/>
        </p:nvSpPr>
        <p:spPr>
          <a:xfrm>
            <a:off x="6484779" y="7893488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Physical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2B3B1A-2932-4C9C-8EF6-C547B98A0FC8}"/>
              </a:ext>
            </a:extLst>
          </p:cNvPr>
          <p:cNvSpPr txBox="1"/>
          <p:nvPr/>
        </p:nvSpPr>
        <p:spPr>
          <a:xfrm>
            <a:off x="6484779" y="6923290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link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1BB23A-CD62-4460-8818-0726AE3C8C15}"/>
              </a:ext>
            </a:extLst>
          </p:cNvPr>
          <p:cNvSpPr txBox="1"/>
          <p:nvPr/>
        </p:nvSpPr>
        <p:spPr>
          <a:xfrm>
            <a:off x="6484779" y="5953092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Network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8F340D-584F-41F2-979C-8D3031731107}"/>
              </a:ext>
            </a:extLst>
          </p:cNvPr>
          <p:cNvSpPr txBox="1"/>
          <p:nvPr/>
        </p:nvSpPr>
        <p:spPr>
          <a:xfrm>
            <a:off x="6484779" y="4982894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Transport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4FE37A-219B-4B71-9CE2-BD5BCEDC6102}"/>
              </a:ext>
            </a:extLst>
          </p:cNvPr>
          <p:cNvSpPr txBox="1"/>
          <p:nvPr/>
        </p:nvSpPr>
        <p:spPr>
          <a:xfrm>
            <a:off x="6484779" y="4012696"/>
            <a:ext cx="5326380" cy="701731"/>
          </a:xfrm>
          <a:prstGeom prst="rect">
            <a:avLst/>
          </a:prstGeom>
          <a:solidFill>
            <a:srgbClr val="BFBFB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Session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E8D89B-1409-4479-BBB0-D637A9377F5D}"/>
              </a:ext>
            </a:extLst>
          </p:cNvPr>
          <p:cNvSpPr txBox="1"/>
          <p:nvPr/>
        </p:nvSpPr>
        <p:spPr>
          <a:xfrm>
            <a:off x="6484779" y="3042498"/>
            <a:ext cx="5326380" cy="701731"/>
          </a:xfrm>
          <a:prstGeom prst="rect">
            <a:avLst/>
          </a:prstGeom>
          <a:solidFill>
            <a:srgbClr val="BFBFB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Presentation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5361F5-E4C9-4658-B693-7411A912D214}"/>
              </a:ext>
            </a:extLst>
          </p:cNvPr>
          <p:cNvSpPr txBox="1"/>
          <p:nvPr/>
        </p:nvSpPr>
        <p:spPr>
          <a:xfrm>
            <a:off x="6484779" y="2072300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A05386-C659-4C95-B9F8-B74DF5CBE5FF}"/>
              </a:ext>
            </a:extLst>
          </p:cNvPr>
          <p:cNvSpPr txBox="1"/>
          <p:nvPr/>
        </p:nvSpPr>
        <p:spPr>
          <a:xfrm>
            <a:off x="13101403" y="2174026"/>
            <a:ext cx="2083633" cy="498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ALB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E5C6A49-5B5A-4987-8E47-40C0D6660F10}"/>
              </a:ext>
            </a:extLst>
          </p:cNvPr>
          <p:cNvCxnSpPr>
            <a:cxnSpLocks/>
            <a:stCxn id="19" idx="1"/>
            <a:endCxn id="17" idx="3"/>
          </p:cNvCxnSpPr>
          <p:nvPr/>
        </p:nvCxnSpPr>
        <p:spPr>
          <a:xfrm flipH="1">
            <a:off x="11811159" y="2423165"/>
            <a:ext cx="1290244" cy="1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6261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ACB0412C-E4C4-40F7-9EB9-05CCB41E028C}"/>
              </a:ext>
            </a:extLst>
          </p:cNvPr>
          <p:cNvSpPr txBox="1"/>
          <p:nvPr/>
        </p:nvSpPr>
        <p:spPr>
          <a:xfrm>
            <a:off x="12006430" y="6167667"/>
            <a:ext cx="1949360" cy="1537854"/>
          </a:xfrm>
          <a:prstGeom prst="rect">
            <a:avLst/>
          </a:prstGeom>
          <a:noFill/>
          <a:ln w="28575"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218EF31-2C3A-42A8-9195-AB1BDB3F2CA2}"/>
              </a:ext>
            </a:extLst>
          </p:cNvPr>
          <p:cNvSpPr txBox="1"/>
          <p:nvPr/>
        </p:nvSpPr>
        <p:spPr>
          <a:xfrm>
            <a:off x="11903386" y="6071701"/>
            <a:ext cx="1949360" cy="1537854"/>
          </a:xfrm>
          <a:prstGeom prst="rect">
            <a:avLst/>
          </a:prstGeom>
          <a:solidFill>
            <a:schemeClr val="bg1"/>
          </a:solidFill>
          <a:ln w="28575"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3B4B174-D57F-46ED-A10D-A4C6FA732364}"/>
              </a:ext>
            </a:extLst>
          </p:cNvPr>
          <p:cNvSpPr txBox="1"/>
          <p:nvPr/>
        </p:nvSpPr>
        <p:spPr>
          <a:xfrm>
            <a:off x="4711371" y="6162261"/>
            <a:ext cx="1949360" cy="1537854"/>
          </a:xfrm>
          <a:prstGeom prst="rect">
            <a:avLst/>
          </a:prstGeom>
          <a:noFill/>
          <a:ln w="28575"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14469E-93D3-4C16-9283-5EAEB322B59D}"/>
              </a:ext>
            </a:extLst>
          </p:cNvPr>
          <p:cNvSpPr txBox="1"/>
          <p:nvPr/>
        </p:nvSpPr>
        <p:spPr>
          <a:xfrm>
            <a:off x="4608327" y="6066295"/>
            <a:ext cx="1949360" cy="1537854"/>
          </a:xfrm>
          <a:prstGeom prst="rect">
            <a:avLst/>
          </a:prstGeom>
          <a:solidFill>
            <a:schemeClr val="bg1"/>
          </a:solidFill>
          <a:ln w="28575">
            <a:solidFill>
              <a:srgbClr val="005596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4E9EC6-E456-4411-8601-E59C6DD1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Load Balancing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A989D05-8CEC-41E1-80E3-4EE05FEDEFC3}"/>
              </a:ext>
            </a:extLst>
          </p:cNvPr>
          <p:cNvCxnSpPr>
            <a:stCxn id="4" idx="2"/>
            <a:endCxn id="2" idx="0"/>
          </p:cNvCxnSpPr>
          <p:nvPr/>
        </p:nvCxnSpPr>
        <p:spPr>
          <a:xfrm flipH="1">
            <a:off x="5510099" y="3917031"/>
            <a:ext cx="3637870" cy="2061259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5849849-F456-462F-88EC-3E9A38C729F1}"/>
              </a:ext>
            </a:extLst>
          </p:cNvPr>
          <p:cNvSpPr txBox="1"/>
          <p:nvPr/>
        </p:nvSpPr>
        <p:spPr>
          <a:xfrm>
            <a:off x="4535419" y="5978290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1DF448-8E9B-437E-AD66-A4BE8E86AC35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9147969" y="3917031"/>
            <a:ext cx="3637870" cy="2061259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5F13AC-FF09-4DD6-80CF-14202489C71C}"/>
              </a:ext>
            </a:extLst>
          </p:cNvPr>
          <p:cNvSpPr txBox="1"/>
          <p:nvPr/>
        </p:nvSpPr>
        <p:spPr>
          <a:xfrm>
            <a:off x="11811159" y="5978290"/>
            <a:ext cx="1949360" cy="1537854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99F6C9-AA37-41A3-8878-612DA1BF4FF1}"/>
              </a:ext>
            </a:extLst>
          </p:cNvPr>
          <p:cNvSpPr txBox="1"/>
          <p:nvPr/>
        </p:nvSpPr>
        <p:spPr>
          <a:xfrm>
            <a:off x="6484779" y="3215300"/>
            <a:ext cx="5326380" cy="701731"/>
          </a:xfrm>
          <a:prstGeom prst="rect">
            <a:avLst/>
          </a:prstGeom>
          <a:solidFill>
            <a:srgbClr val="005596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ALB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F4E89E-B3F6-45DC-AD23-B223428879EE}"/>
              </a:ext>
            </a:extLst>
          </p:cNvPr>
          <p:cNvSpPr txBox="1"/>
          <p:nvPr/>
        </p:nvSpPr>
        <p:spPr>
          <a:xfrm rot="19836177">
            <a:off x="4494906" y="4627435"/>
            <a:ext cx="5119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http://example.com/login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90B543D-A296-431E-8797-7B64DB8731D6}"/>
              </a:ext>
            </a:extLst>
          </p:cNvPr>
          <p:cNvSpPr txBox="1"/>
          <p:nvPr/>
        </p:nvSpPr>
        <p:spPr>
          <a:xfrm rot="1776522">
            <a:off x="8750575" y="4635300"/>
            <a:ext cx="5119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http://example.com/user</a:t>
            </a:r>
          </a:p>
        </p:txBody>
      </p:sp>
    </p:spTree>
    <p:extLst>
      <p:ext uri="{BB962C8B-B14F-4D97-AF65-F5344CB8AC3E}">
        <p14:creationId xmlns:p14="http://schemas.microsoft.com/office/powerpoint/2010/main" val="1641248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fh-campu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5596"/>
      </a:accent1>
      <a:accent2>
        <a:srgbClr val="00A0D8"/>
      </a:accent2>
      <a:accent3>
        <a:srgbClr val="0088A9"/>
      </a:accent3>
      <a:accent4>
        <a:srgbClr val="7D5C9E"/>
      </a:accent4>
      <a:accent5>
        <a:srgbClr val="EF8900"/>
      </a:accent5>
      <a:accent6>
        <a:srgbClr val="F9BA00"/>
      </a:accent6>
      <a:hlink>
        <a:srgbClr val="A3B900"/>
      </a:hlink>
      <a:folHlink>
        <a:srgbClr val="AF67FF"/>
      </a:folHlink>
    </a:clrScheme>
    <a:fontScheme name="FH Campus Wie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UI/_rels/customUI14.xml.rels><?xml version="1.0" encoding="UTF-8" standalone="yes"?>
<Relationships xmlns="http://schemas.openxmlformats.org/package/2006/relationships"><Relationship Id="logo" Type="http://schemas.openxmlformats.org/officeDocument/2006/relationships/image" Target="images/logo.png"/></Relationships>
</file>

<file path=customUI/customUI14.xml>
</file>

<file path=customUI/images/logo.png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EF9656E154CB14B88D5539594A49E65" ma:contentTypeVersion="5" ma:contentTypeDescription="Ein neues Dokument erstellen." ma:contentTypeScope="" ma:versionID="e5f39cde5cdbae055e9951e4ad06bca6">
  <xsd:schema xmlns:xsd="http://www.w3.org/2001/XMLSchema" xmlns:xs="http://www.w3.org/2001/XMLSchema" xmlns:p="http://schemas.microsoft.com/office/2006/metadata/properties" xmlns:ns2="4e1f8463-6a74-4219-9042-83052c094ba5" targetNamespace="http://schemas.microsoft.com/office/2006/metadata/properties" ma:root="true" ma:fieldsID="9a0f06d9652b20b54bcc53d3ce393eab" ns2:_="">
    <xsd:import namespace="4e1f8463-6a74-4219-9042-83052c094b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1f8463-6a74-4219-9042-83052c094b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DCF5229-CA16-4462-BDC0-EA9D66FDE1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1f8463-6a74-4219-9042-83052c094b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BDBBE53-B5DF-46AD-BF4F-EAD53CADDF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609C5E2-0E33-4693-83F6-685D7AD81EE0}">
  <ds:schemaRefs>
    <ds:schemaRef ds:uri="http://schemas.microsoft.com/office/2006/documentManagement/types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4e1f8463-6a74-4219-9042-83052c094ba5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1682</TotalTime>
  <Words>714</Words>
  <Application>Microsoft Office PowerPoint</Application>
  <PresentationFormat>Custom</PresentationFormat>
  <Paragraphs>205</Paragraphs>
  <Slides>42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Arial</vt:lpstr>
      <vt:lpstr>Calibri</vt:lpstr>
      <vt:lpstr>Verdana</vt:lpstr>
      <vt:lpstr>Office</vt:lpstr>
      <vt:lpstr>Beyond Infrastructure as a Service</vt:lpstr>
      <vt:lpstr>Overview </vt:lpstr>
      <vt:lpstr>Beyond IaaS</vt:lpstr>
      <vt:lpstr>Beyond IaaS</vt:lpstr>
      <vt:lpstr>Beyond IaaS</vt:lpstr>
      <vt:lpstr>Beyond IaaS</vt:lpstr>
      <vt:lpstr>Application Load Balancers</vt:lpstr>
      <vt:lpstr>OSI model</vt:lpstr>
      <vt:lpstr>Application Load Balancing</vt:lpstr>
      <vt:lpstr>Sticky sessions</vt:lpstr>
      <vt:lpstr>Sticky sessions</vt:lpstr>
      <vt:lpstr>Content Delivery Networks</vt:lpstr>
      <vt:lpstr>Fiber Optics</vt:lpstr>
      <vt:lpstr>Fiber Optics</vt:lpstr>
      <vt:lpstr>CDN</vt:lpstr>
      <vt:lpstr>Caching</vt:lpstr>
      <vt:lpstr>Frankfurt-London</vt:lpstr>
      <vt:lpstr>Starlink</vt:lpstr>
      <vt:lpstr>Object Storage</vt:lpstr>
      <vt:lpstr>Filesystems</vt:lpstr>
      <vt:lpstr>S3</vt:lpstr>
      <vt:lpstr>Object Storage</vt:lpstr>
      <vt:lpstr>Cold storage</vt:lpstr>
      <vt:lpstr>Databases as a Service</vt:lpstr>
      <vt:lpstr>DBaaS</vt:lpstr>
      <vt:lpstr>ACID</vt:lpstr>
      <vt:lpstr>BASE</vt:lpstr>
      <vt:lpstr>CAP-theorem</vt:lpstr>
      <vt:lpstr>Relational / SQL databases (RDBMS)</vt:lpstr>
      <vt:lpstr>Key-value stores</vt:lpstr>
      <vt:lpstr>Document Databases</vt:lpstr>
      <vt:lpstr>Time-series Databases</vt:lpstr>
      <vt:lpstr>Graph Databases</vt:lpstr>
      <vt:lpstr>Functions as a Service</vt:lpstr>
      <vt:lpstr>FaaS</vt:lpstr>
      <vt:lpstr>Containers as a Service</vt:lpstr>
      <vt:lpstr>Containers</vt:lpstr>
      <vt:lpstr>Stream Processing &amp; Business Analytics</vt:lpstr>
      <vt:lpstr>Stream Processing</vt:lpstr>
      <vt:lpstr>Deployment Pipelines</vt:lpstr>
      <vt:lpstr>Stream Processing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janos.pasztor@edu.fh-campuswien.ac.at</dc:creator>
  <cp:lastModifiedBy>Pasztor Janos</cp:lastModifiedBy>
  <cp:revision>211</cp:revision>
  <dcterms:created xsi:type="dcterms:W3CDTF">2018-07-07T10:02:52Z</dcterms:created>
  <dcterms:modified xsi:type="dcterms:W3CDTF">2020-09-13T10:14:17Z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0x010100CEF9656E154CB14B88D5539594A49E65</vt:lpwstr>
  </property>
</Properties>
</file>

<file path=docProps/thumbnail.jpeg>
</file>